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4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Default Extension="bin" ContentType="application/vnd.openxmlformats-officedocument.oleObject"/>
  <Override PartName="/customXml/itemProps2.xml" ContentType="application/vnd.openxmlformats-officedocument.customXmlProperties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Default Extension="wav" ContentType="audio/wav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Default Extension="pdf" ContentType="application/pdf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customXml/itemProps1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</p:sldMasterIdLst>
  <p:notesMasterIdLst>
    <p:notesMasterId r:id="rId27"/>
  </p:notesMasterIdLst>
  <p:sldIdLst>
    <p:sldId id="256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4" r:id="rId25"/>
    <p:sldId id="275" r:id="rId26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1pPr>
    <a:lvl2pPr marL="457200" algn="ctr" rtl="0" fontAlgn="base">
      <a:spcBef>
        <a:spcPct val="0"/>
      </a:spcBef>
      <a:spcAft>
        <a:spcPct val="0"/>
      </a:spcAft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2pPr>
    <a:lvl3pPr marL="914400" algn="ctr" rtl="0" fontAlgn="base">
      <a:spcBef>
        <a:spcPct val="0"/>
      </a:spcBef>
      <a:spcAft>
        <a:spcPct val="0"/>
      </a:spcAft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3pPr>
    <a:lvl4pPr marL="1371600" algn="ctr" rtl="0" fontAlgn="base">
      <a:spcBef>
        <a:spcPct val="0"/>
      </a:spcBef>
      <a:spcAft>
        <a:spcPct val="0"/>
      </a:spcAft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4pPr>
    <a:lvl5pPr marL="1828800" algn="ctr" rtl="0" fontAlgn="base">
      <a:spcBef>
        <a:spcPct val="0"/>
      </a:spcBef>
      <a:spcAft>
        <a:spcPct val="0"/>
      </a:spcAft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5pPr>
    <a:lvl6pPr marL="2286000" algn="l" defTabSz="457200" rtl="0" eaLnBrk="1" latinLnBrk="0" hangingPunct="1"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6pPr>
    <a:lvl7pPr marL="2743200" algn="l" defTabSz="457200" rtl="0" eaLnBrk="1" latinLnBrk="0" hangingPunct="1"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7pPr>
    <a:lvl8pPr marL="3200400" algn="l" defTabSz="457200" rtl="0" eaLnBrk="1" latinLnBrk="0" hangingPunct="1"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8pPr>
    <a:lvl9pPr marL="3657600" algn="l" defTabSz="457200" rtl="0" eaLnBrk="1" latinLnBrk="0" hangingPunct="1">
      <a:defRPr sz="3000" kern="1200">
        <a:solidFill>
          <a:srgbClr val="243750"/>
        </a:solidFill>
        <a:latin typeface="Palatino" pitchFamily="-107" charset="0"/>
        <a:ea typeface="ヒラギノ明朝 ProN W3" pitchFamily="-107" charset="-128"/>
        <a:cs typeface="ヒラギノ明朝 ProN W3" pitchFamily="-107" charset="-128"/>
        <a:sym typeface="Palatino" pitchFamily="-107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751"/>
    <a:srgbClr val="00B500"/>
    <a:srgbClr val="FF953F"/>
    <a:srgbClr val="2E578C"/>
    <a:srgbClr val="85D9E5"/>
    <a:srgbClr val="4E7F86"/>
    <a:srgbClr val="4A72A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1608" autoAdjust="0"/>
    <p:restoredTop sz="94660"/>
  </p:normalViewPr>
  <p:slideViewPr>
    <p:cSldViewPr>
      <p:cViewPr varScale="1">
        <p:scale>
          <a:sx n="45" d="100"/>
          <a:sy n="45" d="100"/>
        </p:scale>
        <p:origin x="-540" y="-9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customXml" Target="../customXml/item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customXml" Target="../customXml/item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2045F-C586-8D46-9C2D-7BF4656637EC}" type="datetimeFigureOut">
              <a:rPr lang="en-US" smtClean="0"/>
              <a:pPr/>
              <a:t>2/6/2009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7E684-DF00-D64C-BAF9-8592B60F41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7E684-DF00-D64C-BAF9-8592B60F411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2984500"/>
            <a:ext cx="28702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78200" y="2984500"/>
            <a:ext cx="28702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6908800"/>
            <a:ext cx="3073400" cy="160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6908800"/>
            <a:ext cx="9067800" cy="160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444500"/>
            <a:ext cx="3073400" cy="886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44500"/>
            <a:ext cx="9067800" cy="886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2984500"/>
            <a:ext cx="28321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40100" y="2984500"/>
            <a:ext cx="28321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18050" y="444500"/>
            <a:ext cx="1454150" cy="886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44500"/>
            <a:ext cx="4210050" cy="886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2984500"/>
            <a:ext cx="60706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984500"/>
            <a:ext cx="60706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444500"/>
            <a:ext cx="3073400" cy="886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44500"/>
            <a:ext cx="9067800" cy="886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444500"/>
            <a:ext cx="3073400" cy="826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44500"/>
            <a:ext cx="9067800" cy="82677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444500"/>
            <a:ext cx="6070600" cy="886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444500"/>
            <a:ext cx="6070600" cy="886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8001000"/>
            <a:ext cx="60706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8001000"/>
            <a:ext cx="60706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390525"/>
            <a:ext cx="3073400" cy="89185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390525"/>
            <a:ext cx="9067800" cy="8918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5410200"/>
            <a:ext cx="2832100" cy="166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40100" y="5410200"/>
            <a:ext cx="2832100" cy="166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18050" y="1930400"/>
            <a:ext cx="1454150" cy="5143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1930400"/>
            <a:ext cx="4210050" cy="5143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8001000"/>
            <a:ext cx="60706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8001000"/>
            <a:ext cx="60706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5905500"/>
            <a:ext cx="3073400" cy="2603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5905500"/>
            <a:ext cx="9067800" cy="2603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2276475"/>
            <a:ext cx="3073400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2276475"/>
            <a:ext cx="906780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56400" y="2984500"/>
            <a:ext cx="28702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79000" y="2984500"/>
            <a:ext cx="28702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444500"/>
            <a:ext cx="3073400" cy="886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44500"/>
            <a:ext cx="9067800" cy="886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2984500"/>
            <a:ext cx="60706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984500"/>
            <a:ext cx="6070600" cy="632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444500"/>
            <a:ext cx="3073400" cy="886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44500"/>
            <a:ext cx="9067800" cy="886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001000"/>
            <a:ext cx="12293600" cy="50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6908800"/>
            <a:ext cx="12293600" cy="1104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04813" y="8623300"/>
            <a:ext cx="12193587" cy="50800"/>
            <a:chOff x="0" y="0"/>
            <a:chExt cx="7680" cy="32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0" y="0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0" y="32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1pPr>
      <a:lvl2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2pPr>
      <a:lvl3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3pPr>
      <a:lvl4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4pPr>
      <a:lvl5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5pPr>
      <a:lvl6pPr marL="4572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6pPr>
      <a:lvl7pPr marL="9144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7pPr>
      <a:lvl8pPr marL="13716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8pPr>
      <a:lvl9pPr marL="18288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444500"/>
            <a:ext cx="12293600" cy="2044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2984500"/>
            <a:ext cx="5892800" cy="6324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404813" y="2565400"/>
            <a:ext cx="12193587" cy="50800"/>
            <a:chOff x="0" y="0"/>
            <a:chExt cx="7680" cy="32"/>
          </a:xfrm>
        </p:grpSpPr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>
              <a:off x="0" y="0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5" name="Line 5"/>
            <p:cNvSpPr>
              <a:spLocks noChangeShapeType="1"/>
            </p:cNvSpPr>
            <p:nvPr/>
          </p:nvSpPr>
          <p:spPr bwMode="auto">
            <a:xfrm>
              <a:off x="0" y="32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762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06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651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095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5527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099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4671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24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2984500"/>
            <a:ext cx="5816600" cy="6324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444500"/>
            <a:ext cx="5816600" cy="2044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406400" y="2565400"/>
            <a:ext cx="5689600" cy="50800"/>
            <a:chOff x="0" y="0"/>
            <a:chExt cx="3584" cy="32"/>
          </a:xfrm>
        </p:grpSpPr>
        <p:sp>
          <p:nvSpPr>
            <p:cNvPr id="11268" name="Line 4"/>
            <p:cNvSpPr>
              <a:spLocks noChangeShapeType="1"/>
            </p:cNvSpPr>
            <p:nvPr/>
          </p:nvSpPr>
          <p:spPr bwMode="auto">
            <a:xfrm>
              <a:off x="0" y="0"/>
              <a:ext cx="3584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69" name="Line 5"/>
            <p:cNvSpPr>
              <a:spLocks noChangeShapeType="1"/>
            </p:cNvSpPr>
            <p:nvPr/>
          </p:nvSpPr>
          <p:spPr bwMode="auto">
            <a:xfrm>
              <a:off x="0" y="32"/>
              <a:ext cx="3584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762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06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651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095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5527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099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4671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24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8128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57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7018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146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603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607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5179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751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8128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573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7018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1463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6035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607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5179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751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2984500"/>
            <a:ext cx="12293600" cy="6324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444500"/>
            <a:ext cx="12293600" cy="2044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330200" y="1447800"/>
            <a:ext cx="12193587" cy="50800"/>
            <a:chOff x="0" y="0"/>
            <a:chExt cx="7680" cy="32"/>
          </a:xfrm>
        </p:grpSpPr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0" y="0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0" y="32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762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06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651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095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5527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099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4671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24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444500"/>
            <a:ext cx="12293600" cy="2044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330200" y="1219200"/>
            <a:ext cx="12193587" cy="50800"/>
            <a:chOff x="0" y="0"/>
            <a:chExt cx="7680" cy="32"/>
          </a:xfrm>
        </p:grpSpPr>
        <p:sp>
          <p:nvSpPr>
            <p:cNvPr id="3075" name="Line 3"/>
            <p:cNvSpPr>
              <a:spLocks noChangeShapeType="1"/>
            </p:cNvSpPr>
            <p:nvPr/>
          </p:nvSpPr>
          <p:spPr bwMode="auto">
            <a:xfrm>
              <a:off x="0" y="0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0" y="32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8128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57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7018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146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603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607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5179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751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444500"/>
            <a:ext cx="12293600" cy="8864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7620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065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6510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0955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5527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099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4671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24300" indent="-3683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8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5410200"/>
            <a:ext cx="5816600" cy="166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1930400"/>
            <a:ext cx="5816600" cy="323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406400" y="5270500"/>
            <a:ext cx="5689600" cy="50800"/>
            <a:chOff x="0" y="0"/>
            <a:chExt cx="3584" cy="32"/>
          </a:xfrm>
        </p:grpSpPr>
        <p:sp>
          <p:nvSpPr>
            <p:cNvPr id="5124" name="Line 4"/>
            <p:cNvSpPr>
              <a:spLocks noChangeShapeType="1"/>
            </p:cNvSpPr>
            <p:nvPr/>
          </p:nvSpPr>
          <p:spPr bwMode="auto">
            <a:xfrm>
              <a:off x="0" y="0"/>
              <a:ext cx="3584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5" name="Line 5"/>
            <p:cNvSpPr>
              <a:spLocks noChangeShapeType="1"/>
            </p:cNvSpPr>
            <p:nvPr/>
          </p:nvSpPr>
          <p:spPr bwMode="auto">
            <a:xfrm>
              <a:off x="0" y="32"/>
              <a:ext cx="3584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1pPr>
      <a:lvl2pPr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2pPr>
      <a:lvl3pPr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3pPr>
      <a:lvl4pPr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4pPr>
      <a:lvl5pPr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5pPr>
      <a:lvl6pPr marL="457200"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6pPr>
      <a:lvl7pPr marL="914400"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7pPr>
      <a:lvl8pPr marL="1371600"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8pPr>
      <a:lvl9pPr marL="1828800" algn="l" rtl="0" fontAlgn="base">
        <a:spcBef>
          <a:spcPts val="100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001000"/>
            <a:ext cx="12293600" cy="50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5905500"/>
            <a:ext cx="12293600" cy="210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404813" y="8623300"/>
            <a:ext cx="12193587" cy="50800"/>
            <a:chOff x="0" y="0"/>
            <a:chExt cx="7680" cy="32"/>
          </a:xfrm>
        </p:grpSpPr>
        <p:sp>
          <p:nvSpPr>
            <p:cNvPr id="6148" name="Line 4"/>
            <p:cNvSpPr>
              <a:spLocks noChangeShapeType="1"/>
            </p:cNvSpPr>
            <p:nvPr/>
          </p:nvSpPr>
          <p:spPr bwMode="auto">
            <a:xfrm>
              <a:off x="0" y="0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0" y="32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1pPr>
      <a:lvl2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2pPr>
      <a:lvl3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3pPr>
      <a:lvl4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4pPr>
      <a:lvl5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5pPr>
      <a:lvl6pPr marL="4572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6pPr>
      <a:lvl7pPr marL="9144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7pPr>
      <a:lvl8pPr marL="13716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8pPr>
      <a:lvl9pPr marL="18288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2628900"/>
            <a:ext cx="12293600" cy="210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404813" y="4864100"/>
            <a:ext cx="12193587" cy="50800"/>
            <a:chOff x="0" y="0"/>
            <a:chExt cx="7680" cy="32"/>
          </a:xfrm>
        </p:grpSpPr>
        <p:sp>
          <p:nvSpPr>
            <p:cNvPr id="7171" name="Line 3"/>
            <p:cNvSpPr>
              <a:spLocks noChangeShapeType="1"/>
            </p:cNvSpPr>
            <p:nvPr/>
          </p:nvSpPr>
          <p:spPr bwMode="auto">
            <a:xfrm>
              <a:off x="0" y="0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2" name="Line 4"/>
            <p:cNvSpPr>
              <a:spLocks noChangeShapeType="1"/>
            </p:cNvSpPr>
            <p:nvPr/>
          </p:nvSpPr>
          <p:spPr bwMode="auto">
            <a:xfrm>
              <a:off x="0" y="32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1pPr>
      <a:lvl2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2pPr>
      <a:lvl3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3pPr>
      <a:lvl4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4pPr>
      <a:lvl5pPr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5pPr>
      <a:lvl6pPr marL="4572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6pPr>
      <a:lvl7pPr marL="9144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7pPr>
      <a:lvl8pPr marL="13716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8pPr>
      <a:lvl9pPr marL="1828800" algn="just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4A72A9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444500"/>
            <a:ext cx="12293600" cy="2044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56400" y="2984500"/>
            <a:ext cx="5892800" cy="6324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404813" y="2565400"/>
            <a:ext cx="12193587" cy="50800"/>
            <a:chOff x="0" y="0"/>
            <a:chExt cx="7680" cy="32"/>
          </a:xfrm>
        </p:grpSpPr>
        <p:sp>
          <p:nvSpPr>
            <p:cNvPr id="8196" name="Line 4"/>
            <p:cNvSpPr>
              <a:spLocks noChangeShapeType="1"/>
            </p:cNvSpPr>
            <p:nvPr/>
          </p:nvSpPr>
          <p:spPr bwMode="auto">
            <a:xfrm>
              <a:off x="0" y="0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97" name="Line 5"/>
            <p:cNvSpPr>
              <a:spLocks noChangeShapeType="1"/>
            </p:cNvSpPr>
            <p:nvPr/>
          </p:nvSpPr>
          <p:spPr bwMode="auto">
            <a:xfrm>
              <a:off x="0" y="32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762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06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651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095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5527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099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4671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24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444500"/>
            <a:ext cx="12293600" cy="2044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Didot" pitchFamily="-107" charset="0"/>
              </a:rPr>
              <a:t>Click to edit Master title style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2984500"/>
            <a:ext cx="12293600" cy="6324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Palatino" pitchFamily="-107" charset="0"/>
              </a:rPr>
              <a:t>Click to edit Master text styles</a:t>
            </a:r>
          </a:p>
          <a:p>
            <a:pPr lvl="1"/>
            <a:r>
              <a:rPr lang="en-US">
                <a:sym typeface="Palatino" pitchFamily="-107" charset="0"/>
              </a:rPr>
              <a:t>Second level</a:t>
            </a:r>
          </a:p>
          <a:p>
            <a:pPr lvl="2"/>
            <a:r>
              <a:rPr lang="en-US">
                <a:sym typeface="Palatino" pitchFamily="-107" charset="0"/>
              </a:rPr>
              <a:t>Third level</a:t>
            </a:r>
          </a:p>
          <a:p>
            <a:pPr lvl="3"/>
            <a:r>
              <a:rPr lang="en-US">
                <a:sym typeface="Palatino" pitchFamily="-107" charset="0"/>
              </a:rPr>
              <a:t>Fourth level</a:t>
            </a:r>
          </a:p>
          <a:p>
            <a:pPr lvl="4"/>
            <a:r>
              <a:rPr lang="en-US">
                <a:sym typeface="Palatino" pitchFamily="-107" charset="0"/>
              </a:rPr>
              <a:t>Fifth level</a:t>
            </a:r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404813" y="2565400"/>
            <a:ext cx="12193587" cy="50800"/>
            <a:chOff x="0" y="0"/>
            <a:chExt cx="7680" cy="32"/>
          </a:xfrm>
        </p:grpSpPr>
        <p:sp>
          <p:nvSpPr>
            <p:cNvPr id="9220" name="Line 4"/>
            <p:cNvSpPr>
              <a:spLocks noChangeShapeType="1"/>
            </p:cNvSpPr>
            <p:nvPr/>
          </p:nvSpPr>
          <p:spPr bwMode="auto">
            <a:xfrm>
              <a:off x="0" y="0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1" name="Line 5"/>
            <p:cNvSpPr>
              <a:spLocks noChangeShapeType="1"/>
            </p:cNvSpPr>
            <p:nvPr/>
          </p:nvSpPr>
          <p:spPr bwMode="auto">
            <a:xfrm>
              <a:off x="0" y="32"/>
              <a:ext cx="7680" cy="0"/>
            </a:xfrm>
            <a:prstGeom prst="line">
              <a:avLst/>
            </a:prstGeom>
            <a:noFill/>
            <a:ln w="12700" cap="flat">
              <a:solidFill>
                <a:srgbClr val="6682A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Didot" pitchFamily="-107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Didot" pitchFamily="-107" charset="0"/>
          <a:ea typeface="ヒラギノ明朝 ProN W3" pitchFamily="-107" charset="-128"/>
          <a:cs typeface="ヒラギノ明朝 ProN W3" pitchFamily="-107" charset="-128"/>
          <a:sym typeface="Didot" pitchFamily="-107" charset="0"/>
        </a:defRPr>
      </a:lvl9pPr>
    </p:titleStyle>
    <p:bodyStyle>
      <a:lvl1pPr marL="368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1pPr>
      <a:lvl2pPr marL="762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2pPr>
      <a:lvl3pPr marL="1206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3pPr>
      <a:lvl4pPr marL="16510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4pPr>
      <a:lvl5pPr marL="20955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5pPr>
      <a:lvl6pPr marL="25527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6pPr>
      <a:lvl7pPr marL="30099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7pPr>
      <a:lvl8pPr marL="34671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8pPr>
      <a:lvl9pPr marL="3924300" indent="-368300" algn="l" rtl="0" fontAlgn="base">
        <a:lnSpc>
          <a:spcPct val="90000"/>
        </a:lnSpc>
        <a:spcBef>
          <a:spcPts val="3800"/>
        </a:spcBef>
        <a:spcAft>
          <a:spcPct val="0"/>
        </a:spcAft>
        <a:buClr>
          <a:srgbClr val="4A72A9"/>
        </a:buClr>
        <a:buSzPct val="50000"/>
        <a:buFont typeface="Zapf Dingbats" pitchFamily="-107" charset="2"/>
        <a:buChar char="✤"/>
        <a:defRPr sz="3000">
          <a:solidFill>
            <a:srgbClr val="000000"/>
          </a:solidFill>
          <a:latin typeface="+mn-lt"/>
          <a:ea typeface="+mn-ea"/>
          <a:cs typeface="+mn-cs"/>
          <a:sym typeface="Palatino" pitchFamily="-107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df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2600" y="6400800"/>
            <a:ext cx="1113048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600" b="1" dirty="0" smtClean="0">
                <a:solidFill>
                  <a:srgbClr val="253751"/>
                </a:solidFill>
                <a:effectLst>
                  <a:outerShdw blurRad="190500" dist="50800" dir="2700000">
                    <a:srgbClr val="000000">
                      <a:alpha val="70000"/>
                    </a:srgbClr>
                  </a:outerShdw>
                </a:effectLst>
                <a:latin typeface="Corbel" pitchFamily="34" charset="0"/>
              </a:rPr>
              <a:t>Equipment Replacement &amp; Support</a:t>
            </a:r>
            <a:endParaRPr lang="en-US" sz="5600" b="1" dirty="0">
              <a:solidFill>
                <a:srgbClr val="253751"/>
              </a:solidFill>
              <a:effectLst>
                <a:outerShdw blurRad="190500" dist="50800" dir="2700000">
                  <a:srgbClr val="000000">
                    <a:alpha val="70000"/>
                  </a:srgbClr>
                </a:outerShdw>
              </a:effectLst>
              <a:latin typeface="Corbel" pitchFamily="34" charset="0"/>
            </a:endParaRPr>
          </a:p>
        </p:txBody>
      </p:sp>
      <p:pic>
        <p:nvPicPr>
          <p:cNvPr id="9" name="Picture 8" descr="BWClassro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228600"/>
            <a:ext cx="11709400" cy="5854700"/>
          </a:xfrm>
          <a:prstGeom prst="rect">
            <a:avLst/>
          </a:prstGeom>
          <a:ln w="28575" cap="flat" cmpd="sng" algn="ctr">
            <a:solidFill>
              <a:srgbClr val="253751"/>
            </a:solidFill>
            <a:prstDash val="solid"/>
            <a:round/>
            <a:headEnd type="none" w="med" len="med"/>
            <a:tailEnd type="none" w="med" len="med"/>
          </a:ln>
          <a:effectLst>
            <a:outerShdw blurRad="266700" dist="101600" dir="2700000">
              <a:srgbClr val="000000">
                <a:alpha val="65000"/>
              </a:srgbClr>
            </a:outerShdw>
            <a:reflection stA="34000" endPos="32000" dir="5400000" sy="-100000" algn="bl" rotWithShape="0"/>
          </a:effectLst>
        </p:spPr>
      </p:pic>
      <p:sp>
        <p:nvSpPr>
          <p:cNvPr id="10" name="Rectangle 9"/>
          <p:cNvSpPr/>
          <p:nvPr/>
        </p:nvSpPr>
        <p:spPr>
          <a:xfrm>
            <a:off x="635000" y="7896761"/>
            <a:ext cx="8305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4000" b="1" dirty="0" smtClean="0">
                <a:solidFill>
                  <a:srgbClr val="4A72AA"/>
                </a:solidFill>
                <a:effectLst>
                  <a:outerShdw blurRad="63500" dist="38100" dir="2700000">
                    <a:srgbClr val="000000">
                      <a:alpha val="56000"/>
                    </a:srgbClr>
                  </a:outerShdw>
                </a:effectLst>
              </a:rPr>
              <a:t>Information Technology Services</a:t>
            </a:r>
          </a:p>
          <a:p>
            <a:pPr algn="l">
              <a:spcAft>
                <a:spcPts val="1200"/>
              </a:spcAft>
            </a:pPr>
            <a:r>
              <a:rPr lang="en-US" b="1" i="1" dirty="0" smtClean="0">
                <a:solidFill>
                  <a:srgbClr val="4A72AA"/>
                </a:solidFill>
                <a:effectLst>
                  <a:outerShdw blurRad="25400" dist="25400" dir="2700000">
                    <a:srgbClr val="000000">
                      <a:alpha val="43000"/>
                    </a:srgbClr>
                  </a:outerShdw>
                </a:effectLst>
              </a:rPr>
              <a:t>Board Retreat – February 7, 2009</a:t>
            </a:r>
            <a:endParaRPr lang="en-US" b="1" i="1" dirty="0">
              <a:solidFill>
                <a:srgbClr val="4A72AA"/>
              </a:solidFill>
              <a:effectLst>
                <a:outerShdw blurRad="25400" dist="254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1168400" y="2514600"/>
            <a:ext cx="10896600" cy="55626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88900" dist="762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rgbClr val="243750"/>
              </a:solidFill>
              <a:effectLst/>
              <a:latin typeface="Palatino" pitchFamily="-107" charset="0"/>
              <a:ea typeface="ヒラギノ明朝 ProN W3" pitchFamily="-107" charset="-128"/>
              <a:cs typeface="ヒラギノ明朝 ProN W3" pitchFamily="-107" charset="-128"/>
              <a:sym typeface="Palatino" pitchFamily="-107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168400" y="2514600"/>
          <a:ext cx="10896600" cy="52578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16100"/>
                <a:gridCol w="1816100"/>
                <a:gridCol w="1816100"/>
                <a:gridCol w="1816100"/>
                <a:gridCol w="1816100"/>
                <a:gridCol w="1816100"/>
              </a:tblGrid>
              <a:tr h="685800">
                <a:tc>
                  <a:txBody>
                    <a:bodyPr/>
                    <a:lstStyle/>
                    <a:p>
                      <a:endParaRPr lang="en-US" b="1" dirty="0">
                        <a:effectLst>
                          <a:outerShdw blurRad="152400" dir="2700000">
                            <a:srgbClr val="000000">
                              <a:alpha val="69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effectLst>
                            <a:outerShdw blurRad="50800" dist="381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+mn-lt"/>
                        </a:rPr>
                        <a:t>2009-10</a:t>
                      </a:r>
                      <a:endParaRPr lang="en-US" sz="2600" dirty="0">
                        <a:effectLst>
                          <a:outerShdw blurRad="50800" dist="38100" dir="2700000">
                            <a:srgbClr val="000000">
                              <a:alpha val="43000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effectLst>
                            <a:outerShdw blurRad="50800" dist="381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+mn-lt"/>
                        </a:rPr>
                        <a:t>2010-11</a:t>
                      </a:r>
                      <a:endParaRPr lang="en-US" sz="2600" dirty="0">
                        <a:effectLst>
                          <a:outerShdw blurRad="50800" dist="38100" dir="2700000">
                            <a:srgbClr val="000000">
                              <a:alpha val="43000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effectLst>
                            <a:outerShdw blurRad="50800" dist="381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+mn-lt"/>
                        </a:rPr>
                        <a:t>2011-12</a:t>
                      </a:r>
                      <a:endParaRPr lang="en-US" sz="2600" dirty="0">
                        <a:effectLst>
                          <a:outerShdw blurRad="50800" dist="38100" dir="2700000">
                            <a:srgbClr val="000000">
                              <a:alpha val="43000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effectLst>
                            <a:outerShdw blurRad="50800" dist="381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+mn-lt"/>
                        </a:rPr>
                        <a:t>2012-13</a:t>
                      </a:r>
                      <a:endParaRPr lang="en-US" sz="2600" dirty="0">
                        <a:effectLst>
                          <a:outerShdw blurRad="50800" dist="38100" dir="2700000">
                            <a:srgbClr val="000000">
                              <a:alpha val="43000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effectLst>
                            <a:outerShdw blurRad="50800" dist="381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+mn-lt"/>
                        </a:rPr>
                        <a:t>2013-14</a:t>
                      </a:r>
                      <a:endParaRPr lang="en-US" sz="2600" dirty="0">
                        <a:effectLst>
                          <a:outerShdw blurRad="50800" dist="38100" dir="2700000">
                            <a:srgbClr val="000000">
                              <a:alpha val="43000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Cañada</a:t>
                      </a:r>
                      <a:endParaRPr lang="en-US" sz="2400" b="1" dirty="0"/>
                    </a:p>
                  </a:txBody>
                  <a:tcPr>
                    <a:solidFill>
                      <a:srgbClr val="00B5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53</a:t>
                      </a:r>
                    </a:p>
                  </a:txBody>
                  <a:tcPr>
                    <a:solidFill>
                      <a:srgbClr val="00B5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248</a:t>
                      </a:r>
                    </a:p>
                  </a:txBody>
                  <a:tcPr>
                    <a:solidFill>
                      <a:srgbClr val="00B5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449</a:t>
                      </a:r>
                    </a:p>
                  </a:txBody>
                  <a:tcPr>
                    <a:solidFill>
                      <a:srgbClr val="00B5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211</a:t>
                      </a:r>
                    </a:p>
                  </a:txBody>
                  <a:tcPr>
                    <a:solidFill>
                      <a:srgbClr val="00B5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222</a:t>
                      </a:r>
                    </a:p>
                  </a:txBody>
                  <a:tcPr>
                    <a:solidFill>
                      <a:srgbClr val="00B500">
                        <a:alpha val="40000"/>
                      </a:srgb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5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$111,300</a:t>
                      </a:r>
                    </a:p>
                  </a:txBody>
                  <a:tcPr>
                    <a:solidFill>
                      <a:srgbClr val="00B5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$520,800</a:t>
                      </a:r>
                    </a:p>
                  </a:txBody>
                  <a:tcPr>
                    <a:solidFill>
                      <a:srgbClr val="00B5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$942,900</a:t>
                      </a:r>
                    </a:p>
                  </a:txBody>
                  <a:tcPr>
                    <a:solidFill>
                      <a:srgbClr val="00B5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$443,100</a:t>
                      </a:r>
                    </a:p>
                  </a:txBody>
                  <a:tcPr>
                    <a:solidFill>
                      <a:srgbClr val="00B5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$466,200</a:t>
                      </a:r>
                    </a:p>
                  </a:txBody>
                  <a:tcPr>
                    <a:solidFill>
                      <a:srgbClr val="00B500">
                        <a:alpha val="19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CSM</a:t>
                      </a:r>
                    </a:p>
                  </a:txBody>
                  <a:tcPr>
                    <a:solidFill>
                      <a:srgbClr val="2E578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609</a:t>
                      </a:r>
                      <a:endParaRPr lang="en-US" sz="2400" dirty="0"/>
                    </a:p>
                  </a:txBody>
                  <a:tcPr>
                    <a:solidFill>
                      <a:srgbClr val="2E578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164</a:t>
                      </a:r>
                    </a:p>
                  </a:txBody>
                  <a:tcPr>
                    <a:solidFill>
                      <a:srgbClr val="2E578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478</a:t>
                      </a:r>
                    </a:p>
                  </a:txBody>
                  <a:tcPr>
                    <a:solidFill>
                      <a:srgbClr val="2E578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325</a:t>
                      </a:r>
                    </a:p>
                  </a:txBody>
                  <a:tcPr>
                    <a:solidFill>
                      <a:srgbClr val="2E578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248</a:t>
                      </a:r>
                    </a:p>
                  </a:txBody>
                  <a:tcPr>
                    <a:solidFill>
                      <a:srgbClr val="2E578C">
                        <a:alpha val="40000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2E578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$1,280,000</a:t>
                      </a:r>
                    </a:p>
                  </a:txBody>
                  <a:tcPr>
                    <a:solidFill>
                      <a:srgbClr val="2E578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$344,400</a:t>
                      </a:r>
                    </a:p>
                  </a:txBody>
                  <a:tcPr>
                    <a:solidFill>
                      <a:srgbClr val="2E578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$1,003,000</a:t>
                      </a:r>
                    </a:p>
                  </a:txBody>
                  <a:tcPr>
                    <a:solidFill>
                      <a:srgbClr val="2E578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$682,500</a:t>
                      </a:r>
                    </a:p>
                  </a:txBody>
                  <a:tcPr>
                    <a:solidFill>
                      <a:srgbClr val="2E578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$520,800</a:t>
                      </a:r>
                    </a:p>
                  </a:txBody>
                  <a:tcPr>
                    <a:solidFill>
                      <a:srgbClr val="2E578C">
                        <a:alpha val="19000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Skyline</a:t>
                      </a:r>
                    </a:p>
                  </a:txBody>
                  <a:tcPr>
                    <a:solidFill>
                      <a:srgbClr val="FF0000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336</a:t>
                      </a:r>
                    </a:p>
                  </a:txBody>
                  <a:tcPr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183</a:t>
                      </a:r>
                    </a:p>
                  </a:txBody>
                  <a:tcPr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334</a:t>
                      </a:r>
                    </a:p>
                  </a:txBody>
                  <a:tcPr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267</a:t>
                      </a:r>
                    </a:p>
                  </a:txBody>
                  <a:tcPr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241</a:t>
                      </a:r>
                    </a:p>
                  </a:txBody>
                  <a:tcPr>
                    <a:solidFill>
                      <a:srgbClr val="FF0000">
                        <a:alpha val="40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$705,600</a:t>
                      </a:r>
                      <a:endParaRPr lang="en-US" sz="2400" dirty="0"/>
                    </a:p>
                  </a:txBody>
                  <a:tcPr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$384,300</a:t>
                      </a:r>
                      <a:endParaRPr lang="en-US" sz="2400" dirty="0"/>
                    </a:p>
                  </a:txBody>
                  <a:tcPr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$701,400</a:t>
                      </a:r>
                      <a:endParaRPr lang="en-US" sz="2400" dirty="0"/>
                    </a:p>
                  </a:txBody>
                  <a:tcPr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$560,700</a:t>
                      </a:r>
                      <a:endParaRPr lang="en-US" sz="2400" dirty="0"/>
                    </a:p>
                  </a:txBody>
                  <a:tcPr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$506,100</a:t>
                      </a:r>
                      <a:endParaRPr lang="en-US" sz="2400" dirty="0"/>
                    </a:p>
                  </a:txBody>
                  <a:tcPr>
                    <a:solidFill>
                      <a:srgbClr val="FF0000">
                        <a:alpha val="19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</a:t>
                      </a:r>
                      <a:r>
                        <a:rPr lang="en-US" sz="2400" b="1" baseline="0" dirty="0" smtClean="0"/>
                        <a:t>.O.</a:t>
                      </a:r>
                      <a:endParaRPr lang="en-US" sz="2400" b="1" dirty="0"/>
                    </a:p>
                  </a:txBody>
                  <a:tcPr>
                    <a:solidFill>
                      <a:srgbClr val="85D9E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28</a:t>
                      </a:r>
                    </a:p>
                  </a:txBody>
                  <a:tcPr>
                    <a:solidFill>
                      <a:srgbClr val="85D9E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7</a:t>
                      </a:r>
                    </a:p>
                  </a:txBody>
                  <a:tcPr>
                    <a:solidFill>
                      <a:srgbClr val="85D9E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14</a:t>
                      </a:r>
                    </a:p>
                  </a:txBody>
                  <a:tcPr>
                    <a:solidFill>
                      <a:srgbClr val="85D9E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14</a:t>
                      </a:r>
                    </a:p>
                  </a:txBody>
                  <a:tcPr>
                    <a:solidFill>
                      <a:srgbClr val="85D9E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91</a:t>
                      </a:r>
                    </a:p>
                  </a:txBody>
                  <a:tcPr>
                    <a:solidFill>
                      <a:srgbClr val="85D9E5">
                        <a:alpha val="40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5D9E5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$58,800</a:t>
                      </a:r>
                    </a:p>
                  </a:txBody>
                  <a:tcPr>
                    <a:solidFill>
                      <a:srgbClr val="85D9E5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$14,700</a:t>
                      </a:r>
                    </a:p>
                  </a:txBody>
                  <a:tcPr>
                    <a:solidFill>
                      <a:srgbClr val="85D9E5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$29,400</a:t>
                      </a:r>
                    </a:p>
                  </a:txBody>
                  <a:tcPr>
                    <a:solidFill>
                      <a:srgbClr val="85D9E5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$29,400</a:t>
                      </a:r>
                    </a:p>
                  </a:txBody>
                  <a:tcPr>
                    <a:solidFill>
                      <a:srgbClr val="85D9E5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$191,100</a:t>
                      </a:r>
                    </a:p>
                  </a:txBody>
                  <a:tcPr>
                    <a:solidFill>
                      <a:srgbClr val="85D9E5">
                        <a:alpha val="19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effectLst>
                            <a:outerShdw blurRad="25400" dist="25400" dir="2700000">
                              <a:srgbClr val="000000">
                                <a:alpha val="92000"/>
                              </a:srgbClr>
                            </a:outerShdw>
                          </a:effectLst>
                        </a:rPr>
                        <a:t>Subtotal</a:t>
                      </a:r>
                      <a:endParaRPr lang="en-US" sz="2400" b="1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effectLst>
                          <a:outerShdw blurRad="25400" dist="25400" dir="2700000">
                            <a:srgbClr val="000000">
                              <a:alpha val="92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253751"/>
                          </a:solidFill>
                        </a:rPr>
                        <a:t>1026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253751"/>
                          </a:solidFill>
                        </a:rPr>
                        <a:t>602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253751"/>
                          </a:solidFill>
                        </a:rPr>
                        <a:t>1275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253751"/>
                          </a:solidFill>
                        </a:rPr>
                        <a:t>817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253751"/>
                          </a:solidFill>
                        </a:rPr>
                        <a:t>802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49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$2,156,726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$1,264,200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$2,676,700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$1,715,700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$1,684,200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  <a:alpha val="1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355600" y="228600"/>
            <a:ext cx="123190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  <a:sym typeface="Didot" pitchFamily="-107" charset="0"/>
              </a:rPr>
              <a:t>5</a:t>
            </a:r>
            <a:r>
              <a:rPr kumimoji="0" lang="en-US" sz="5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  <a:sym typeface="Didot" pitchFamily="-107" charset="0"/>
              </a:rPr>
              <a:t>-Year Computer Replacement Schedule</a:t>
            </a:r>
            <a:endParaRPr kumimoji="0" lang="en-US" sz="5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  <a:sym typeface="Didot" pitchFamily="-107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53998" y="3276600"/>
          <a:ext cx="12496802" cy="361621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2759034"/>
                <a:gridCol w="1704110"/>
                <a:gridCol w="2109850"/>
                <a:gridCol w="2028701"/>
                <a:gridCol w="2028701"/>
                <a:gridCol w="1866406"/>
              </a:tblGrid>
              <a:tr h="54152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25400" dir="2700000">
                              <a:srgbClr val="000000">
                                <a:alpha val="94000"/>
                              </a:srgbClr>
                            </a:outerShdw>
                          </a:effectLst>
                        </a:rPr>
                        <a:t>Equipment</a:t>
                      </a:r>
                      <a:endParaRPr lang="en-US" sz="2400" b="1" dirty="0">
                        <a:effectLst>
                          <a:outerShdw blurRad="38100" dist="25400" dir="2700000">
                            <a:srgbClr val="000000">
                              <a:alpha val="94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254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</a:rPr>
                        <a:t>2009-10</a:t>
                      </a:r>
                      <a:endParaRPr lang="en-US" sz="2400" b="1" dirty="0">
                        <a:effectLst>
                          <a:outerShdw blurRad="38100" dist="25400" dir="2700000">
                            <a:srgbClr val="000000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25400" dir="2700000">
                              <a:srgbClr val="000000">
                                <a:alpha val="88000"/>
                              </a:srgbClr>
                            </a:outerShdw>
                          </a:effectLst>
                        </a:rPr>
                        <a:t>2010-11</a:t>
                      </a:r>
                      <a:endParaRPr lang="en-US" sz="2400" b="1" dirty="0">
                        <a:effectLst>
                          <a:outerShdw blurRad="38100" dist="25400" dir="2700000">
                            <a:srgbClr val="000000">
                              <a:alpha val="88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25400" dir="2700000">
                              <a:srgbClr val="000000">
                                <a:alpha val="90000"/>
                              </a:srgbClr>
                            </a:outerShdw>
                          </a:effectLst>
                        </a:rPr>
                        <a:t>2011-12</a:t>
                      </a:r>
                      <a:endParaRPr lang="en-US" sz="2400" b="1" dirty="0">
                        <a:effectLst>
                          <a:outerShdw blurRad="38100" dist="25400" dir="2700000">
                            <a:srgbClr val="000000">
                              <a:alpha val="9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25400" dir="2700000">
                              <a:srgbClr val="000000">
                                <a:alpha val="90000"/>
                              </a:srgbClr>
                            </a:outerShdw>
                          </a:effectLst>
                        </a:rPr>
                        <a:t>2012-13</a:t>
                      </a:r>
                      <a:endParaRPr lang="en-US" sz="2400" b="1" dirty="0">
                        <a:effectLst>
                          <a:outerShdw blurRad="38100" dist="25400" dir="2700000">
                            <a:srgbClr val="000000">
                              <a:alpha val="9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25400" dir="2700000">
                              <a:srgbClr val="000000">
                                <a:alpha val="90000"/>
                              </a:srgbClr>
                            </a:outerShdw>
                          </a:effectLst>
                        </a:rPr>
                        <a:t>2013-14</a:t>
                      </a:r>
                      <a:endParaRPr lang="en-US" sz="2400" b="1" dirty="0">
                        <a:effectLst>
                          <a:outerShdw blurRad="38100" dist="25400" dir="2700000">
                            <a:srgbClr val="000000">
                              <a:alpha val="9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2527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Network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$150,000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$175,000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$175,000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$400,000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$400,000</a:t>
                      </a:r>
                      <a:endParaRPr lang="en-US" sz="2400" dirty="0"/>
                    </a:p>
                  </a:txBody>
                  <a:tcPr anchor="ctr"/>
                </a:tc>
              </a:tr>
              <a:tr h="652535">
                <a:tc>
                  <a:txBody>
                    <a:bodyPr/>
                    <a:lstStyle/>
                    <a:p>
                      <a:r>
                        <a:rPr lang="en-US" sz="2300" b="1" dirty="0" smtClean="0"/>
                        <a:t>Telephone System</a:t>
                      </a:r>
                      <a:endParaRPr lang="en-US" sz="23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$2,200,000</a:t>
                      </a:r>
                      <a:endParaRPr lang="en-US" sz="2400" dirty="0"/>
                    </a:p>
                  </a:txBody>
                  <a:tcPr anchor="ctr"/>
                </a:tc>
              </a:tr>
              <a:tr h="568212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Servers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$150,000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$300,000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$150,000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$100,000</a:t>
                      </a:r>
                      <a:endParaRPr lang="en-US" sz="2400" dirty="0"/>
                    </a:p>
                  </a:txBody>
                  <a:tcPr anchor="ctr"/>
                </a:tc>
              </a:tr>
              <a:tr h="568212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Smart Classrooms</a:t>
                      </a:r>
                      <a:endParaRPr 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$22,500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$45,000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$135,000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$337,500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$490,500</a:t>
                      </a:r>
                      <a:endParaRPr lang="en-US" sz="2400" dirty="0"/>
                    </a:p>
                  </a:txBody>
                  <a:tcPr anchor="ctr"/>
                </a:tc>
              </a:tr>
              <a:tr h="760453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Subtotal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$172,500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$370,000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$610,000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$887,500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$3,190,500</a:t>
                      </a:r>
                      <a:endParaRPr lang="en-US" sz="24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355600" y="228600"/>
            <a:ext cx="123190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Didot" pitchFamily="-107" charset="0"/>
              </a:rPr>
              <a:t>5-Year Infrastructure Replacement Schedule</a:t>
            </a:r>
            <a:endParaRPr kumimoji="0" lang="en-US" sz="4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  <a:sym typeface="Didot" pitchFamily="-107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30200" y="2590800"/>
          <a:ext cx="12344400" cy="4825999"/>
        </p:xfrm>
        <a:graphic>
          <a:graphicData uri="http://schemas.openxmlformats.org/drawingml/2006/table">
            <a:tbl>
              <a:tblPr firstRow="1" bandRow="1">
                <a:effectLst>
                  <a:outerShdw blurRad="88900" dist="76200" dir="270000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  <a:gridCol w="2057400"/>
                <a:gridCol w="2057400"/>
              </a:tblGrid>
              <a:tr h="704426">
                <a:tc>
                  <a:txBody>
                    <a:bodyPr/>
                    <a:lstStyle/>
                    <a:p>
                      <a:endParaRPr lang="en-US" sz="2600" dirty="0"/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effectLst>
                            <a:outerShdw blurRad="38100" dist="254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</a:rPr>
                        <a:t>2009-10</a:t>
                      </a:r>
                      <a:endParaRPr lang="en-US" sz="2600" b="0" dirty="0">
                        <a:effectLst>
                          <a:outerShdw blurRad="38100" dist="25400" dir="2700000">
                            <a:srgbClr val="000000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effectLst>
                            <a:outerShdw blurRad="38100" dist="254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</a:rPr>
                        <a:t>2010-11</a:t>
                      </a:r>
                      <a:endParaRPr lang="en-US" sz="2600" b="1" dirty="0">
                        <a:effectLst>
                          <a:outerShdw blurRad="38100" dist="25400" dir="2700000">
                            <a:srgbClr val="000000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effectLst>
                            <a:outerShdw blurRad="38100" dist="254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</a:rPr>
                        <a:t>2011-12</a:t>
                      </a:r>
                      <a:endParaRPr lang="en-US" sz="2600" b="1" dirty="0">
                        <a:effectLst>
                          <a:outerShdw blurRad="38100" dist="25400" dir="2700000">
                            <a:srgbClr val="000000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effectLst>
                            <a:outerShdw blurRad="38100" dist="254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</a:rPr>
                        <a:t>2012-13</a:t>
                      </a:r>
                      <a:endParaRPr lang="en-US" sz="2600" b="0" dirty="0">
                        <a:effectLst>
                          <a:outerShdw blurRad="38100" dist="25400" dir="2700000">
                            <a:srgbClr val="000000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effectLst>
                            <a:outerShdw blurRad="38100" dist="254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</a:rPr>
                        <a:t>2013-14</a:t>
                      </a:r>
                      <a:endParaRPr lang="en-US" sz="2600" b="0" dirty="0">
                        <a:effectLst>
                          <a:outerShdw blurRad="38100" dist="25400" dir="2700000">
                            <a:srgbClr val="000000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 marL="130048" marR="130048" marT="65024" marB="65024" anchor="ctr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Cañada</a:t>
                      </a:r>
                      <a:endParaRPr lang="en-US" sz="2400" b="1" dirty="0"/>
                    </a:p>
                  </a:txBody>
                  <a:tcPr marL="130048" marR="130048" marT="65024" marB="65024" anchor="ctr">
                    <a:solidFill>
                      <a:srgbClr val="00B500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$111,300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B500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$520,800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B500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$942,900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B500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$443,100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B500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$466,200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B500">
                        <a:alpha val="21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CSM</a:t>
                      </a:r>
                      <a:endParaRPr lang="en-US" sz="2400" b="1" dirty="0"/>
                    </a:p>
                  </a:txBody>
                  <a:tcPr marL="130048" marR="130048" marT="65024" marB="65024" anchor="ctr">
                    <a:solidFill>
                      <a:srgbClr val="0000FF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$1,280,000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00FF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$344,400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00FF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$1,003,000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00FF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$682,500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00FF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$520,800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0000FF">
                        <a:alpha val="19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Skyline</a:t>
                      </a:r>
                      <a:endParaRPr lang="en-US" sz="2400" b="1" dirty="0"/>
                    </a:p>
                  </a:txBody>
                  <a:tcPr marL="130048" marR="130048" marT="65024" marB="65024" anchor="ctr"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$705,600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$384,300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$701,400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$560,700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FF00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$506,100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rgbClr val="FF0000">
                        <a:alpha val="19000"/>
                      </a:srgb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D.O</a:t>
                      </a:r>
                      <a:endParaRPr lang="en-US" sz="2400" b="1" dirty="0"/>
                    </a:p>
                  </a:txBody>
                  <a:tcPr marL="130048" marR="130048" marT="65024" marB="65024" anchor="ctr">
                    <a:solidFill>
                      <a:schemeClr val="accent4">
                        <a:lumMod val="50000"/>
                        <a:lumOff val="50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$58,800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chemeClr val="accent4">
                        <a:lumMod val="50000"/>
                        <a:lumOff val="50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$14,700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chemeClr val="accent4">
                        <a:lumMod val="50000"/>
                        <a:lumOff val="50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$29,400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chemeClr val="accent4">
                        <a:lumMod val="50000"/>
                        <a:lumOff val="50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$29,400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chemeClr val="accent4">
                        <a:lumMod val="50000"/>
                        <a:lumOff val="50000"/>
                        <a:alpha val="4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$191,100</a:t>
                      </a:r>
                      <a:endParaRPr lang="en-US" sz="2400" dirty="0"/>
                    </a:p>
                  </a:txBody>
                  <a:tcPr marL="130048" marR="130048" marT="65024" marB="65024" anchor="ctr">
                    <a:solidFill>
                      <a:schemeClr val="accent4">
                        <a:lumMod val="50000"/>
                        <a:lumOff val="50000"/>
                        <a:alpha val="44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Districtwide</a:t>
                      </a:r>
                      <a:endParaRPr lang="en-US" sz="2400" b="1" dirty="0"/>
                    </a:p>
                  </a:txBody>
                  <a:tcPr marL="130048" marR="130048" marT="65024" marB="65024" anchor="ctr">
                    <a:solidFill>
                      <a:schemeClr val="accent6">
                        <a:lumMod val="60000"/>
                        <a:lumOff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i="0" dirty="0" smtClean="0"/>
                        <a:t>$172,500</a:t>
                      </a:r>
                      <a:endParaRPr lang="en-US" sz="2400" b="0" i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i="0" dirty="0" smtClean="0"/>
                        <a:t>$370,000</a:t>
                      </a:r>
                      <a:endParaRPr lang="en-US" sz="2400" b="0" i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i="0" dirty="0" smtClean="0"/>
                        <a:t>$610,000</a:t>
                      </a:r>
                      <a:endParaRPr lang="en-US" sz="2400" b="0" i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i="0" dirty="0" smtClean="0"/>
                        <a:t>$887,500</a:t>
                      </a:r>
                      <a:endParaRPr lang="en-US" sz="2400" b="0" i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i="0" dirty="0" smtClean="0"/>
                        <a:t>$3,190,500</a:t>
                      </a:r>
                      <a:endParaRPr lang="en-US" sz="2400" b="0" i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  <a:alpha val="30000"/>
                      </a:schemeClr>
                    </a:solidFill>
                  </a:tcPr>
                </a:tc>
              </a:tr>
              <a:tr h="921173">
                <a:tc>
                  <a:txBody>
                    <a:bodyPr/>
                    <a:lstStyle/>
                    <a:p>
                      <a:r>
                        <a:rPr lang="en-US" sz="2800" b="1" i="1" dirty="0" smtClean="0"/>
                        <a:t>Total</a:t>
                      </a:r>
                      <a:endParaRPr lang="en-US" sz="2800" b="1" i="1" dirty="0"/>
                    </a:p>
                  </a:txBody>
                  <a:tcPr marL="130048" marR="130048" marT="65024" marB="65024" anchor="ctr">
                    <a:solidFill>
                      <a:schemeClr val="tx2">
                        <a:lumMod val="75000"/>
                        <a:lumOff val="2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i="1" dirty="0" smtClean="0"/>
                        <a:t>$2,328,200</a:t>
                      </a:r>
                      <a:endParaRPr lang="en-US" sz="2800" b="1" i="1" dirty="0"/>
                    </a:p>
                  </a:txBody>
                  <a:tcPr marL="130048" marR="130048" marT="65024" marB="65024" anchor="ctr">
                    <a:solidFill>
                      <a:schemeClr val="tx2">
                        <a:lumMod val="75000"/>
                        <a:lumOff val="2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i="1" dirty="0" smtClean="0"/>
                        <a:t>$1,634,200</a:t>
                      </a:r>
                      <a:endParaRPr lang="en-US" sz="2800" b="1" i="1" dirty="0"/>
                    </a:p>
                  </a:txBody>
                  <a:tcPr marL="130048" marR="130048" marT="65024" marB="65024" anchor="ctr">
                    <a:solidFill>
                      <a:schemeClr val="tx2">
                        <a:lumMod val="75000"/>
                        <a:lumOff val="2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i="1" dirty="0" smtClean="0"/>
                        <a:t>$3,286,700</a:t>
                      </a:r>
                      <a:endParaRPr lang="en-US" sz="2800" b="1" i="1" dirty="0"/>
                    </a:p>
                  </a:txBody>
                  <a:tcPr marL="130048" marR="130048" marT="65024" marB="65024" anchor="ctr">
                    <a:solidFill>
                      <a:schemeClr val="tx2">
                        <a:lumMod val="75000"/>
                        <a:lumOff val="2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i="1" dirty="0" smtClean="0"/>
                        <a:t>$2,603,200</a:t>
                      </a:r>
                      <a:endParaRPr lang="en-US" sz="2800" b="1" i="1" dirty="0"/>
                    </a:p>
                  </a:txBody>
                  <a:tcPr marL="130048" marR="130048" marT="65024" marB="65024" anchor="ctr">
                    <a:solidFill>
                      <a:schemeClr val="tx2">
                        <a:lumMod val="75000"/>
                        <a:lumOff val="2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i="1" dirty="0" smtClean="0"/>
                        <a:t>$4,874,700</a:t>
                      </a:r>
                      <a:endParaRPr lang="en-US" sz="2800" b="1" i="1" dirty="0"/>
                    </a:p>
                  </a:txBody>
                  <a:tcPr marL="130048" marR="130048" marT="65024" marB="65024" anchor="ctr">
                    <a:solidFill>
                      <a:schemeClr val="tx2">
                        <a:lumMod val="75000"/>
                        <a:lumOff val="25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7848600"/>
            <a:ext cx="13004800" cy="808424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en-US" sz="4200" b="1" i="1" dirty="0" smtClean="0">
                <a:solidFill>
                  <a:srgbClr val="8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Grand Total for the 5 Year Period – $14,727,000</a:t>
            </a:r>
            <a:endParaRPr lang="en-US" sz="4200" b="1" i="1" dirty="0">
              <a:solidFill>
                <a:srgbClr val="8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355600" y="228600"/>
            <a:ext cx="123190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rbel"/>
                <a:ea typeface="+mj-ea"/>
                <a:cs typeface="Corbel"/>
                <a:sym typeface="Didot" pitchFamily="-107" charset="0"/>
              </a:rPr>
              <a:t>Estimated</a:t>
            </a:r>
            <a:r>
              <a:rPr kumimoji="0" lang="en-US" sz="45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rbel"/>
                <a:ea typeface="+mj-ea"/>
                <a:cs typeface="Corbel"/>
                <a:sym typeface="Didot" pitchFamily="-107" charset="0"/>
              </a:rPr>
              <a:t> Cost of </a:t>
            </a:r>
            <a:r>
              <a:rPr kumimoji="0" lang="en-US" sz="45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j-ea"/>
                <a:cs typeface="Corbel"/>
                <a:sym typeface="Didot" pitchFamily="-107" charset="0"/>
              </a:rPr>
              <a:t>5</a:t>
            </a:r>
            <a:r>
              <a:rPr kumimoji="0" lang="en-US" sz="45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rbel"/>
                <a:ea typeface="+mj-ea"/>
                <a:cs typeface="Corbel"/>
                <a:sym typeface="Didot" pitchFamily="-107" charset="0"/>
              </a:rPr>
              <a:t>-Year Replacement Schedule</a:t>
            </a:r>
            <a:endParaRPr kumimoji="0" lang="en-US" sz="4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Corbel"/>
              <a:ea typeface="+mj-ea"/>
              <a:cs typeface="Corbel"/>
              <a:sym typeface="Didot" pitchFamily="-107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9400" y="1828800"/>
            <a:ext cx="2544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Districtwide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355600" y="228600"/>
            <a:ext cx="123190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rbel"/>
                <a:ea typeface="+mj-ea"/>
                <a:cs typeface="Corbel"/>
                <a:sym typeface="Didot" pitchFamily="-107" charset="0"/>
              </a:rPr>
              <a:t>How Can</a:t>
            </a:r>
            <a:r>
              <a:rPr kumimoji="0" lang="en-US" sz="45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rbel"/>
                <a:ea typeface="+mj-ea"/>
                <a:cs typeface="Corbel"/>
                <a:sym typeface="Didot" pitchFamily="-107" charset="0"/>
              </a:rPr>
              <a:t> This Be Funded?</a:t>
            </a:r>
            <a:endParaRPr kumimoji="0" lang="en-US" sz="45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Corbel"/>
              <a:ea typeface="+mj-ea"/>
              <a:cs typeface="Corbel"/>
              <a:sym typeface="Didot" pitchFamily="-107" charset="0"/>
            </a:endParaRPr>
          </a:p>
        </p:txBody>
      </p:sp>
      <p:pic>
        <p:nvPicPr>
          <p:cNvPr id="6" name="Picture 5" descr="PI046016.bm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3000" y="1828800"/>
            <a:ext cx="5257800" cy="6659881"/>
          </a:xfrm>
          <a:prstGeom prst="rect">
            <a:avLst/>
          </a:prstGeom>
          <a:noFill/>
          <a:effectLst>
            <a:innerShdw blurRad="114300">
              <a:prstClr val="black"/>
            </a:innerShdw>
            <a:reflection blurRad="6350" stA="50000" endA="300" endPos="90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0"/>
            <a:ext cx="12293600" cy="1270000"/>
          </a:xfrm>
        </p:spPr>
        <p:txBody>
          <a:bodyPr/>
          <a:lstStyle/>
          <a:p>
            <a:r>
              <a:rPr lang="en-US" sz="60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orbel" pitchFamily="34" charset="0"/>
              </a:rPr>
              <a:t>The Challenge?</a:t>
            </a:r>
            <a:endParaRPr lang="en-US" sz="6000" b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orbe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626600" y="6248400"/>
            <a:ext cx="2209800" cy="2057400"/>
            <a:chOff x="10083800" y="7086600"/>
            <a:chExt cx="2324656" cy="2209800"/>
          </a:xfrm>
        </p:grpSpPr>
        <p:sp>
          <p:nvSpPr>
            <p:cNvPr id="18" name="Oval 17"/>
            <p:cNvSpPr/>
            <p:nvPr/>
          </p:nvSpPr>
          <p:spPr bwMode="auto">
            <a:xfrm>
              <a:off x="10083800" y="7086600"/>
              <a:ext cx="2324656" cy="2209800"/>
            </a:xfrm>
            <a:prstGeom prst="ellipse">
              <a:avLst/>
            </a:prstGeom>
            <a:gradFill flip="none" rotWithShape="1">
              <a:gsLst>
                <a:gs pos="49000">
                  <a:srgbClr val="4E7F86"/>
                </a:gs>
                <a:gs pos="0">
                  <a:schemeClr val="bg1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90500" dist="76200" dir="2700000">
                <a:srgbClr val="000000">
                  <a:alpha val="43000"/>
                </a:srgbClr>
              </a:outerShdw>
            </a:effectLst>
          </p:spPr>
        </p:sp>
        <p:pic>
          <p:nvPicPr>
            <p:cNvPr id="19" name="Picture 18"/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3">
                  <a:alphaModFix amt="30000"/>
                </a:blip>
                <a:stretch>
                  <a:fillRect/>
                </a:stretch>
              </p:blipFill>
            </mc:Choice>
            <mc:Fallback>
              <p:blipFill>
                <a:blip r:embed="rId4">
                  <a:alphaModFix amt="30000"/>
                </a:blip>
                <a:stretch>
                  <a:fillRect/>
                </a:stretch>
              </p:blipFill>
            </mc:Fallback>
          </mc:AlternateContent>
          <p:spPr>
            <a:xfrm>
              <a:off x="10312400" y="7391400"/>
              <a:ext cx="2036618" cy="152400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9093200" y="5791200"/>
            <a:ext cx="3124200" cy="2908738"/>
            <a:chOff x="10083800" y="7086600"/>
            <a:chExt cx="2324656" cy="2209800"/>
          </a:xfrm>
        </p:grpSpPr>
        <p:sp>
          <p:nvSpPr>
            <p:cNvPr id="24" name="Oval 23"/>
            <p:cNvSpPr/>
            <p:nvPr/>
          </p:nvSpPr>
          <p:spPr bwMode="auto">
            <a:xfrm>
              <a:off x="10083800" y="7086600"/>
              <a:ext cx="2324656" cy="2209800"/>
            </a:xfrm>
            <a:prstGeom prst="ellipse">
              <a:avLst/>
            </a:prstGeom>
            <a:gradFill flip="none" rotWithShape="1">
              <a:gsLst>
                <a:gs pos="49000">
                  <a:srgbClr val="4E7F86"/>
                </a:gs>
                <a:gs pos="0">
                  <a:schemeClr val="bg1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90500" dist="76200" dir="2700000">
                <a:srgbClr val="000000">
                  <a:alpha val="43000"/>
                </a:srgbClr>
              </a:outerShdw>
            </a:effectLst>
          </p:spPr>
        </p:sp>
        <p:pic>
          <p:nvPicPr>
            <p:cNvPr id="25" name="Picture 24"/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3">
                  <a:alphaModFix amt="30000"/>
                </a:blip>
                <a:stretch>
                  <a:fillRect/>
                </a:stretch>
              </p:blipFill>
            </mc:Choice>
            <mc:Fallback>
              <p:blipFill>
                <a:blip r:embed="rId4">
                  <a:alphaModFix amt="30000"/>
                </a:blip>
                <a:stretch>
                  <a:fillRect/>
                </a:stretch>
              </p:blipFill>
            </mc:Fallback>
          </mc:AlternateContent>
          <p:spPr>
            <a:xfrm>
              <a:off x="10312400" y="7391400"/>
              <a:ext cx="2036618" cy="1524000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8407400" y="5257800"/>
            <a:ext cx="4343400" cy="4043855"/>
            <a:chOff x="10083800" y="7086600"/>
            <a:chExt cx="2324656" cy="2209800"/>
          </a:xfrm>
        </p:grpSpPr>
        <p:sp>
          <p:nvSpPr>
            <p:cNvPr id="27" name="Oval 26"/>
            <p:cNvSpPr/>
            <p:nvPr/>
          </p:nvSpPr>
          <p:spPr bwMode="auto">
            <a:xfrm>
              <a:off x="10083800" y="7086600"/>
              <a:ext cx="2324656" cy="2209800"/>
            </a:xfrm>
            <a:prstGeom prst="ellipse">
              <a:avLst/>
            </a:prstGeom>
            <a:gradFill flip="none" rotWithShape="1">
              <a:gsLst>
                <a:gs pos="49000">
                  <a:srgbClr val="4E7F86"/>
                </a:gs>
                <a:gs pos="0">
                  <a:schemeClr val="bg1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90500" dist="76200" dir="2700000">
                <a:srgbClr val="000000">
                  <a:alpha val="43000"/>
                </a:srgbClr>
              </a:outerShdw>
            </a:effectLst>
          </p:spPr>
        </p:sp>
        <p:pic>
          <p:nvPicPr>
            <p:cNvPr id="28" name="Picture 27"/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3">
                  <a:alphaModFix amt="30000"/>
                </a:blip>
                <a:stretch>
                  <a:fillRect/>
                </a:stretch>
              </p:blipFill>
            </mc:Choice>
            <mc:Fallback>
              <p:blipFill>
                <a:blip r:embed="rId4">
                  <a:alphaModFix amt="30000"/>
                </a:blip>
                <a:stretch>
                  <a:fillRect/>
                </a:stretch>
              </p:blipFill>
            </mc:Fallback>
          </mc:AlternateContent>
          <p:spPr>
            <a:xfrm>
              <a:off x="10312400" y="7391400"/>
              <a:ext cx="2036618" cy="152400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7340600" y="3957145"/>
            <a:ext cx="5867400" cy="5796455"/>
            <a:chOff x="10083800" y="7086600"/>
            <a:chExt cx="2324656" cy="2209800"/>
          </a:xfrm>
        </p:grpSpPr>
        <p:sp>
          <p:nvSpPr>
            <p:cNvPr id="30" name="Oval 29"/>
            <p:cNvSpPr/>
            <p:nvPr/>
          </p:nvSpPr>
          <p:spPr bwMode="auto">
            <a:xfrm>
              <a:off x="10083800" y="7086600"/>
              <a:ext cx="2324656" cy="2209800"/>
            </a:xfrm>
            <a:prstGeom prst="ellipse">
              <a:avLst/>
            </a:prstGeom>
            <a:gradFill flip="none" rotWithShape="1">
              <a:gsLst>
                <a:gs pos="49000">
                  <a:srgbClr val="4E7F86"/>
                </a:gs>
                <a:gs pos="0">
                  <a:schemeClr val="bg1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90500" dist="76200" dir="2700000">
                <a:srgbClr val="000000">
                  <a:alpha val="43000"/>
                </a:srgbClr>
              </a:outerShdw>
            </a:effectLst>
          </p:spPr>
        </p:sp>
        <p:pic>
          <p:nvPicPr>
            <p:cNvPr id="31" name="Picture 30"/>
            <p:cNvPicPr>
              <a:picLocks noChangeAspect="1"/>
            </p:cNvPicPr>
            <p:nvPr/>
          </p:nvPicPr>
          <mc:AlternateContent xmlns:mc="http://schemas.openxmlformats.org/markup-compatibility/2006">
            <mc:Choice xmlns="" xmlns:mv="urn:schemas-microsoft-com:mac:vml" xmlns:ma="http://schemas.microsoft.com/office/mac/drawingml/2008/main" Requires="ma">
              <p:blipFill>
                <a:blip r:embed="rId3">
                  <a:alphaModFix amt="30000"/>
                </a:blip>
                <a:stretch>
                  <a:fillRect/>
                </a:stretch>
              </p:blipFill>
            </mc:Choice>
            <mc:Fallback>
              <p:blipFill>
                <a:blip r:embed="rId4">
                  <a:alphaModFix amt="30000"/>
                </a:blip>
                <a:stretch>
                  <a:fillRect/>
                </a:stretch>
              </p:blipFill>
            </mc:Fallback>
          </mc:AlternateContent>
          <p:spPr>
            <a:xfrm>
              <a:off x="10312400" y="7391400"/>
              <a:ext cx="2036618" cy="1524000"/>
            </a:xfrm>
            <a:prstGeom prst="rect">
              <a:avLst/>
            </a:prstGeom>
          </p:spPr>
        </p:pic>
      </p:grp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254000" y="1828800"/>
            <a:ext cx="12115800" cy="1066800"/>
          </a:xfrm>
        </p:spPr>
        <p:txBody>
          <a:bodyPr anchor="t"/>
          <a:lstStyle/>
          <a:p>
            <a:pPr marL="36576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53751"/>
              </a:buClr>
              <a:buFont typeface="Wingdings" charset="2"/>
              <a:buChar char="Ø"/>
            </a:pPr>
            <a:r>
              <a:rPr lang="en-US" dirty="0" smtClean="0">
                <a:solidFill>
                  <a:srgbClr val="4A72AA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</a:rPr>
              <a:t>Continuous growth of computers, printers &amp; smart classrooms. Purchased primarily with bond funds or one-time monies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254000" y="2971800"/>
            <a:ext cx="12141200" cy="99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365760" marR="0" lvl="0" indent="-368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53751"/>
              </a:buClr>
              <a:buSzPct val="50000"/>
              <a:buFont typeface="Wingdings" charset="2"/>
              <a:buChar char="Ø"/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4A72AA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Increasing role of technology in the District mission. Instruction, communication, business processes and cost savings … 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54000" y="5181600"/>
            <a:ext cx="12141200" cy="2667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365760" marR="0" lvl="0" indent="-368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53751"/>
              </a:buClr>
              <a:buSzPct val="50000"/>
              <a:buFont typeface="Wingdings" charset="2"/>
              <a:buChar char="Ø"/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4A72AA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Resulting in –</a:t>
            </a:r>
          </a:p>
          <a:p>
            <a:pPr marL="810260" marR="0" lvl="2" indent="-368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53751"/>
              </a:buClr>
              <a:buSzPct val="50000"/>
              <a:buFont typeface="Wingdings" charset="2"/>
              <a:buChar char="Ø"/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Instructional programs that will not </a:t>
            </a:r>
            <a:b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</a:b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be competitive</a:t>
            </a:r>
          </a:p>
          <a:p>
            <a:pPr marL="810260" marR="0" lvl="2" indent="-368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53751"/>
              </a:buClr>
              <a:buSzPct val="50000"/>
              <a:buFont typeface="Wingdings" charset="2"/>
              <a:buChar char="Ø"/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Increasing demand on ITS for repair </a:t>
            </a:r>
            <a:b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</a:b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services and support</a:t>
            </a:r>
          </a:p>
          <a:p>
            <a:pPr marL="810260" marR="0" lvl="2" indent="-368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53751"/>
              </a:buClr>
              <a:buSzPct val="50000"/>
              <a:buFont typeface="Wingdings" charset="2"/>
              <a:buChar char="Ø"/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Increasing funding for replacement </a:t>
            </a:r>
            <a:b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</a:b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parts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254000" y="4038600"/>
            <a:ext cx="12141200" cy="106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365760" marR="0" lvl="0" indent="-368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53751"/>
              </a:buClr>
              <a:buSzPct val="50000"/>
              <a:buFont typeface="Wingdings" charset="2"/>
              <a:buChar char="Ø"/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4A72AA"/>
                </a:solidFill>
                <a:effectLst>
                  <a:outerShdw blurRad="50800" dist="25400" dir="2700000">
                    <a:srgbClr val="000000">
                      <a:alpha val="81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Palatino" pitchFamily="-107" charset="0"/>
              </a:rPr>
              <a:t>No existing  strategy or funding mechanism for replacement as equipment becomes obsolete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-50800" y="0"/>
            <a:ext cx="13055600" cy="9753600"/>
          </a:xfrm>
          <a:prstGeom prst="rect">
            <a:avLst/>
          </a:prstGeom>
          <a:solidFill>
            <a:srgbClr val="00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rgbClr val="243750"/>
              </a:solidFill>
              <a:effectLst/>
              <a:latin typeface="Palatino" pitchFamily="-107" charset="0"/>
              <a:ea typeface="ヒラギノ明朝 ProN W3" pitchFamily="-107" charset="-128"/>
              <a:cs typeface="ヒラギノ明朝 ProN W3" pitchFamily="-107" charset="-128"/>
              <a:sym typeface="Palatino" pitchFamily="-107" charset="0"/>
            </a:endParaRPr>
          </a:p>
        </p:txBody>
      </p:sp>
      <p:pic>
        <p:nvPicPr>
          <p:cNvPr id="20" name="54012__Mart1001__Balloon_pop.wav">
            <a:hlinkClick r:id="" action="ppaction://media"/>
          </p:cNvPr>
          <p:cNvPicPr>
            <a:picLocks noRot="1" noChangeAspect="1"/>
          </p:cNvPicPr>
          <p:nvPr>
            <a:wavAudioFile r:embed="rId1" name="54012__Mart1001__Balloon_pop.wav"/>
          </p:nvPr>
        </p:nvPicPr>
        <p:blipFill>
          <a:blip r:embed="rId5"/>
          <a:stretch>
            <a:fillRect/>
          </a:stretch>
        </p:blipFill>
        <p:spPr>
          <a:xfrm>
            <a:off x="6350000" y="4724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3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36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4" grpId="0" build="p"/>
      <p:bldP spid="13" grpId="1"/>
      <p:bldP spid="14" grpId="0"/>
      <p:bldP spid="15" grpId="0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152400"/>
            <a:ext cx="12293600" cy="1066800"/>
          </a:xfrm>
        </p:spPr>
        <p:txBody>
          <a:bodyPr/>
          <a:lstStyle/>
          <a:p>
            <a:r>
              <a:rPr lang="en-US" sz="60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orbel" pitchFamily="34" charset="0"/>
              </a:rPr>
              <a:t>Growth of Computers by College</a:t>
            </a:r>
            <a:endParaRPr lang="en-US" sz="6000" b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orbel" pitchFamily="34" charset="0"/>
            </a:endParaRPr>
          </a:p>
        </p:txBody>
      </p:sp>
      <p:graphicFrame>
        <p:nvGraphicFramePr>
          <p:cNvPr id="168962" name="Object 2"/>
          <p:cNvGraphicFramePr>
            <a:graphicFrameLocks/>
          </p:cNvGraphicFramePr>
          <p:nvPr/>
        </p:nvGraphicFramePr>
        <p:xfrm>
          <a:off x="-87313" y="2286000"/>
          <a:ext cx="13092113" cy="6699250"/>
        </p:xfrm>
        <a:graphic>
          <a:graphicData uri="http://schemas.openxmlformats.org/presentationml/2006/ole">
            <p:oleObj spid="_x0000_s168962" name="Chart" r:id="rId3" imgW="0" imgH="0" progId="MSGraph.Chart.8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10922000" y="3048000"/>
            <a:ext cx="1208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rajan Pro" pitchFamily="-65" charset="0"/>
                <a:cs typeface="Arial" pitchFamily="34" charset="0"/>
                <a:sym typeface="Trajan Pro" pitchFamily="-65" charset="0"/>
              </a:rPr>
              <a:t>4,443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Trajan Pro" pitchFamily="-65" charset="0"/>
              <a:cs typeface="Arial" pitchFamily="34" charset="0"/>
              <a:sym typeface="Trajan Pro" pitchFamily="-65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355600" y="228600"/>
            <a:ext cx="12319000" cy="1003300"/>
          </a:xfrm>
          <a:ln/>
        </p:spPr>
        <p:txBody>
          <a:bodyPr anchor="t"/>
          <a:lstStyle/>
          <a:p>
            <a:r>
              <a:rPr lang="en-US" sz="57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orbel" pitchFamily="34" charset="0"/>
              </a:rPr>
              <a:t>Computer Distribution – Feb. </a:t>
            </a:r>
            <a:r>
              <a:rPr lang="en-US" sz="5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2009</a:t>
            </a:r>
            <a:endParaRPr lang="en-US" sz="5400" b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3759200" y="1600200"/>
          <a:ext cx="5867400" cy="6774267"/>
        </p:xfrm>
        <a:graphic>
          <a:graphicData uri="http://schemas.openxmlformats.org/presentationml/2006/ole">
            <p:oleObj spid="_x0000_s173058" name="Chart" r:id="rId3" imgW="0" imgH="0" progId="MSGraph.Chart.8">
              <p:embed/>
            </p:oleObj>
          </a:graphicData>
        </a:graphic>
      </p:graphicFrame>
      <p:sp>
        <p:nvSpPr>
          <p:cNvPr id="17416" name="Rectangle 8"/>
          <p:cNvSpPr>
            <a:spLocks/>
          </p:cNvSpPr>
          <p:nvPr/>
        </p:nvSpPr>
        <p:spPr bwMode="auto">
          <a:xfrm>
            <a:off x="5087938" y="8305800"/>
            <a:ext cx="3485968" cy="46166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District Total = </a:t>
            </a:r>
            <a:r>
              <a:rPr lang="en-US" dirty="0" smtClean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4,443</a:t>
            </a:r>
            <a:endParaRPr lang="en-US" dirty="0">
              <a:solidFill>
                <a:schemeClr val="tx1"/>
              </a:solidFill>
              <a:ea typeface="Palatino" pitchFamily="-65" charset="0"/>
              <a:cs typeface="Palatino" pitchFamily="-65" charset="0"/>
            </a:endParaRPr>
          </a:p>
        </p:txBody>
      </p:sp>
      <p:sp>
        <p:nvSpPr>
          <p:cNvPr id="11" name="Rectangle 2"/>
          <p:cNvSpPr>
            <a:spLocks/>
          </p:cNvSpPr>
          <p:nvPr/>
        </p:nvSpPr>
        <p:spPr bwMode="auto">
          <a:xfrm>
            <a:off x="1625600" y="5715000"/>
            <a:ext cx="2895600" cy="972574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prstTxWarp prst="textNoShape">
              <a:avLst/>
            </a:prstTxWarp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b="1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Cañada</a:t>
            </a:r>
            <a:r>
              <a:rPr lang="en-US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 </a:t>
            </a:r>
          </a:p>
          <a:p>
            <a:pPr lvl="1" algn="l">
              <a:lnSpc>
                <a:spcPct val="80000"/>
              </a:lnSpc>
            </a:pPr>
            <a:r>
              <a:rPr lang="en-US" sz="2400" dirty="0" smtClean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Labs </a:t>
            </a:r>
            <a:r>
              <a:rPr lang="en-US" sz="2400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919</a:t>
            </a:r>
          </a:p>
          <a:p>
            <a:pPr lvl="1" algn="l">
              <a:lnSpc>
                <a:spcPct val="80000"/>
              </a:lnSpc>
            </a:pPr>
            <a:r>
              <a:rPr lang="en-US" sz="2400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Assigned </a:t>
            </a:r>
            <a:r>
              <a:rPr lang="en-US" sz="2400" dirty="0" smtClean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218</a:t>
            </a:r>
            <a:endParaRPr lang="en-US" sz="2400" dirty="0">
              <a:solidFill>
                <a:schemeClr val="tx1"/>
              </a:solidFill>
              <a:ea typeface="Palatino" pitchFamily="-107" charset="0"/>
              <a:cs typeface="Palatino" pitchFamily="-107" charset="0"/>
            </a:endParaRPr>
          </a:p>
        </p:txBody>
      </p:sp>
      <p:sp>
        <p:nvSpPr>
          <p:cNvPr id="12" name="Rectangle 3"/>
          <p:cNvSpPr>
            <a:spLocks/>
          </p:cNvSpPr>
          <p:nvPr/>
        </p:nvSpPr>
        <p:spPr bwMode="auto">
          <a:xfrm>
            <a:off x="9398000" y="6553200"/>
            <a:ext cx="2275863" cy="972574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b="1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CSM</a:t>
            </a:r>
          </a:p>
          <a:p>
            <a:pPr lvl="1" algn="l">
              <a:lnSpc>
                <a:spcPct val="80000"/>
              </a:lnSpc>
            </a:pPr>
            <a:r>
              <a:rPr lang="en-US" sz="2400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Labs 1238</a:t>
            </a:r>
          </a:p>
          <a:p>
            <a:pPr lvl="1" algn="l">
              <a:lnSpc>
                <a:spcPct val="80000"/>
              </a:lnSpc>
            </a:pPr>
            <a:r>
              <a:rPr lang="en-US" sz="2400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Assigned </a:t>
            </a:r>
            <a:r>
              <a:rPr lang="en-US" sz="2400" dirty="0" smtClean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562</a:t>
            </a:r>
          </a:p>
        </p:txBody>
      </p:sp>
      <p:sp>
        <p:nvSpPr>
          <p:cNvPr id="13" name="Rectangle 4"/>
          <p:cNvSpPr>
            <a:spLocks/>
          </p:cNvSpPr>
          <p:nvPr/>
        </p:nvSpPr>
        <p:spPr bwMode="auto">
          <a:xfrm>
            <a:off x="7950200" y="2057400"/>
            <a:ext cx="2275863" cy="1141851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Skyline</a:t>
            </a:r>
          </a:p>
          <a:p>
            <a:pPr lvl="1" algn="l">
              <a:lnSpc>
                <a:spcPct val="80000"/>
              </a:lnSpc>
            </a:pPr>
            <a:r>
              <a:rPr lang="en-US" sz="2400" dirty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Labs 761</a:t>
            </a:r>
          </a:p>
          <a:p>
            <a:pPr lvl="1" algn="l">
              <a:lnSpc>
                <a:spcPct val="80000"/>
              </a:lnSpc>
            </a:pPr>
            <a:r>
              <a:rPr lang="en-US" sz="2400" dirty="0" smtClean="0">
                <a:solidFill>
                  <a:schemeClr val="tx1"/>
                </a:solidFill>
                <a:ea typeface="Palatino" pitchFamily="-107" charset="0"/>
                <a:cs typeface="Palatino" pitchFamily="-107" charset="0"/>
              </a:rPr>
              <a:t>Assigned 589</a:t>
            </a:r>
            <a:endParaRPr lang="en-US" sz="2400" dirty="0">
              <a:solidFill>
                <a:schemeClr val="tx1"/>
              </a:solidFill>
              <a:ea typeface="Palatino" pitchFamily="-107" charset="0"/>
              <a:cs typeface="Palatino" pitchFamily="-107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3530600" y="1600200"/>
          <a:ext cx="6019800" cy="6950222"/>
        </p:xfrm>
        <a:graphic>
          <a:graphicData uri="http://schemas.openxmlformats.org/presentationml/2006/ole">
            <p:oleObj spid="_x0000_s174082" name="Chart" r:id="rId3" imgW="0" imgH="0" progId="MSGraph.Chart.8">
              <p:embed/>
            </p:oleObj>
          </a:graphicData>
        </a:graphic>
      </p:graphicFrame>
      <p:sp>
        <p:nvSpPr>
          <p:cNvPr id="18439" name="Rectangle 7"/>
          <p:cNvSpPr>
            <a:spLocks/>
          </p:cNvSpPr>
          <p:nvPr/>
        </p:nvSpPr>
        <p:spPr bwMode="auto">
          <a:xfrm>
            <a:off x="4902200" y="1981200"/>
            <a:ext cx="3356538" cy="46166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Printer </a:t>
            </a:r>
            <a:r>
              <a:rPr lang="en-US" dirty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Distribution</a:t>
            </a:r>
          </a:p>
        </p:txBody>
      </p:sp>
      <p:sp>
        <p:nvSpPr>
          <p:cNvPr id="18440" name="Rectangle 8"/>
          <p:cNvSpPr>
            <a:spLocks/>
          </p:cNvSpPr>
          <p:nvPr/>
        </p:nvSpPr>
        <p:spPr bwMode="auto">
          <a:xfrm>
            <a:off x="4902200" y="8610600"/>
            <a:ext cx="3449638" cy="609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District Total = 1134</a:t>
            </a:r>
          </a:p>
        </p:txBody>
      </p:sp>
      <p:sp>
        <p:nvSpPr>
          <p:cNvPr id="10" name="Rectangle 1"/>
          <p:cNvSpPr>
            <a:spLocks noGrp="1" noChangeArrowheads="1"/>
          </p:cNvSpPr>
          <p:nvPr>
            <p:ph type="title"/>
          </p:nvPr>
        </p:nvSpPr>
        <p:spPr>
          <a:xfrm>
            <a:off x="355600" y="228600"/>
            <a:ext cx="12319000" cy="1003300"/>
          </a:xfrm>
          <a:ln/>
        </p:spPr>
        <p:txBody>
          <a:bodyPr anchor="t"/>
          <a:lstStyle/>
          <a:p>
            <a:r>
              <a:rPr lang="en-US" sz="57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orbel" pitchFamily="34" charset="0"/>
              </a:rPr>
              <a:t>Printer Distribution – Feb. </a:t>
            </a:r>
            <a:r>
              <a:rPr lang="en-US" sz="5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2009</a:t>
            </a:r>
            <a:endParaRPr lang="en-US" sz="5400" b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772400"/>
            <a:ext cx="2142595" cy="221046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/>
          </p:cNvGraphicFramePr>
          <p:nvPr/>
        </p:nvGraphicFramePr>
        <p:xfrm>
          <a:off x="0" y="2514600"/>
          <a:ext cx="12861925" cy="6699250"/>
        </p:xfrm>
        <a:graphic>
          <a:graphicData uri="http://schemas.openxmlformats.org/presentationml/2006/ole">
            <p:oleObj spid="_x0000_s175106" name="Chart" r:id="rId3" imgW="0" imgH="0" progId="MSGraph.Chart.8">
              <p:embed/>
            </p:oleObj>
          </a:graphicData>
        </a:graphic>
      </p:graphicFrame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355600" y="228600"/>
            <a:ext cx="123190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Didot" pitchFamily="-107" charset="0"/>
              </a:rPr>
              <a:t>Increasing Smart Classrooms</a:t>
            </a:r>
            <a:endParaRPr kumimoji="0" lang="en-US" sz="57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  <a:sym typeface="Didot" pitchFamily="-107" charset="0"/>
            </a:endParaRPr>
          </a:p>
        </p:txBody>
      </p:sp>
      <p:pic>
        <p:nvPicPr>
          <p:cNvPr id="7" name="Picture 6" descr="Smart Classroom 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800" y="1447800"/>
            <a:ext cx="5201644" cy="3702480"/>
          </a:xfrm>
          <a:prstGeom prst="rect">
            <a:avLst/>
          </a:prstGeom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139700" dir="2700000">
              <a:srgbClr val="000000">
                <a:alpha val="68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0998200" y="3124200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rajan Pro" pitchFamily="-65" charset="0"/>
                <a:cs typeface="Arial" pitchFamily="34" charset="0"/>
                <a:sym typeface="Trajan Pro" pitchFamily="-65" charset="0"/>
              </a:rPr>
              <a:t>229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Trajan Pro" pitchFamily="-65" charset="0"/>
              <a:cs typeface="Arial" pitchFamily="34" charset="0"/>
              <a:sym typeface="Trajan Pro" pitchFamily="-65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-812800" y="-1600200"/>
          <a:ext cx="10210800" cy="9568633"/>
        </p:xfrm>
        <a:graphic>
          <a:graphicData uri="http://schemas.openxmlformats.org/presentationml/2006/ole">
            <p:oleObj spid="_x0000_s176130" name="Chart" r:id="rId3" imgW="0" imgH="0" progId="MSGraph.Chart.8">
              <p:embed/>
            </p:oleObj>
          </a:graphicData>
        </a:graphic>
      </p:graphicFrame>
      <p:sp>
        <p:nvSpPr>
          <p:cNvPr id="15363" name="Rectangle 3"/>
          <p:cNvSpPr>
            <a:spLocks/>
          </p:cNvSpPr>
          <p:nvPr/>
        </p:nvSpPr>
        <p:spPr bwMode="auto">
          <a:xfrm>
            <a:off x="5054600" y="8077200"/>
            <a:ext cx="3281362" cy="609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District Total = 229</a:t>
            </a: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355600" y="228600"/>
            <a:ext cx="123190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Didot" pitchFamily="-107" charset="0"/>
              </a:rPr>
              <a:t>Smart Classroom</a:t>
            </a:r>
            <a:r>
              <a:rPr kumimoji="0" lang="en-US" sz="57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Didot" pitchFamily="-107" charset="0"/>
              </a:rPr>
              <a:t> Distribution</a:t>
            </a:r>
            <a:endParaRPr kumimoji="0" lang="en-US" sz="57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  <a:sym typeface="Didot" pitchFamily="-107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/>
          </p:cNvGraphicFramePr>
          <p:nvPr/>
        </p:nvGraphicFramePr>
        <p:xfrm>
          <a:off x="177800" y="2514600"/>
          <a:ext cx="12603162" cy="6067425"/>
        </p:xfrm>
        <a:graphic>
          <a:graphicData uri="http://schemas.openxmlformats.org/presentationml/2006/ole">
            <p:oleObj spid="_x0000_s177154" name="Chart" r:id="rId3" imgW="0" imgH="0" progId="MSGraph.Chart.8">
              <p:embed/>
            </p:oleObj>
          </a:graphicData>
        </a:graphic>
      </p:graphicFrame>
      <p:sp>
        <p:nvSpPr>
          <p:cNvPr id="16387" name="Rectangle 3"/>
          <p:cNvSpPr>
            <a:spLocks/>
          </p:cNvSpPr>
          <p:nvPr/>
        </p:nvSpPr>
        <p:spPr bwMode="auto">
          <a:xfrm>
            <a:off x="5969000" y="8001000"/>
            <a:ext cx="2133600" cy="369332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CSM &amp; D.O</a:t>
            </a:r>
            <a:endParaRPr lang="en-US" dirty="0">
              <a:solidFill>
                <a:schemeClr val="tx1"/>
              </a:solidFill>
              <a:ea typeface="Palatino" pitchFamily="-65" charset="0"/>
              <a:cs typeface="Palatino" pitchFamily="-65" charset="0"/>
            </a:endParaRPr>
          </a:p>
        </p:txBody>
      </p:sp>
      <p:sp>
        <p:nvSpPr>
          <p:cNvPr id="16388" name="Rectangle 4"/>
          <p:cNvSpPr>
            <a:spLocks/>
          </p:cNvSpPr>
          <p:nvPr/>
        </p:nvSpPr>
        <p:spPr bwMode="auto">
          <a:xfrm>
            <a:off x="3454400" y="8001000"/>
            <a:ext cx="1308764" cy="384721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t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Cañada </a:t>
            </a:r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9245600" y="8001000"/>
            <a:ext cx="1261989" cy="384721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t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>
                <a:solidFill>
                  <a:schemeClr val="tx1"/>
                </a:solidFill>
                <a:ea typeface="Palatino" pitchFamily="-65" charset="0"/>
                <a:cs typeface="Palatino" pitchFamily="-65" charset="0"/>
              </a:rPr>
              <a:t>Skyline</a:t>
            </a:r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355600" y="228600"/>
            <a:ext cx="123190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Didot" pitchFamily="-107" charset="0"/>
              </a:rPr>
              <a:t>Desktop Support Staff</a:t>
            </a:r>
            <a:endParaRPr kumimoji="0" lang="en-US" sz="57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  <a:sym typeface="Didot" pitchFamily="-107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6400" y="1828800"/>
            <a:ext cx="55106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53751"/>
                </a:solidFill>
              </a:rPr>
              <a:t>Workstations Per Technician</a:t>
            </a:r>
            <a:endParaRPr lang="en-US" sz="3200" b="1" dirty="0">
              <a:solidFill>
                <a:srgbClr val="25375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610600"/>
            <a:ext cx="130048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800000"/>
              </a:buClr>
              <a:buFont typeface="Wingdings" charset="2"/>
              <a:buChar char="Ø"/>
            </a:pPr>
            <a:r>
              <a:rPr lang="en-US" sz="2300" dirty="0" smtClean="0">
                <a:solidFill>
                  <a:srgbClr val="253751"/>
                </a:solidFill>
              </a:rPr>
              <a:t>   Chancellor’s Office  2004-05 TCO Recommendation – 150 computers/Technician</a:t>
            </a:r>
            <a:endParaRPr lang="en-US" sz="2300" dirty="0">
              <a:solidFill>
                <a:srgbClr val="25375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082800" y="3048000"/>
          <a:ext cx="8763000" cy="4541520"/>
        </p:xfrm>
        <a:graphic>
          <a:graphicData uri="http://schemas.openxmlformats.org/drawingml/2006/table">
            <a:tbl>
              <a:tblPr firstRow="1" bandRow="1">
                <a:effectLst>
                  <a:outerShdw blurRad="203200" dist="215900" dir="270000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4381500"/>
                <a:gridCol w="4381500"/>
              </a:tblGrid>
              <a:tr h="46609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effectLst>
                            <a:outerShdw blurRad="50800" dist="38100" dir="2700000">
                              <a:srgbClr val="000000">
                                <a:alpha val="43000"/>
                              </a:srgbClr>
                            </a:outerShdw>
                          </a:effectLst>
                        </a:rPr>
                        <a:t>Equipment</a:t>
                      </a:r>
                      <a:endParaRPr lang="en-US" sz="2600" dirty="0">
                        <a:effectLst>
                          <a:outerShdw blurRad="50800" dist="38100" dir="2700000">
                            <a:srgbClr val="000000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effectLst>
                            <a:outerShdw blurRad="38100" dist="25400" dir="2700000">
                              <a:srgbClr val="000000">
                                <a:alpha val="62000"/>
                              </a:srgbClr>
                            </a:outerShdw>
                          </a:effectLst>
                        </a:rPr>
                        <a:t>Estimated Value</a:t>
                      </a:r>
                      <a:endParaRPr lang="en-US" sz="2600" dirty="0">
                        <a:effectLst>
                          <a:outerShdw blurRad="38100" dist="25400" dir="2700000">
                            <a:srgbClr val="000000">
                              <a:alpha val="62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Computers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$9,330,300</a:t>
                      </a:r>
                      <a:endParaRPr lang="en-US" sz="3200" dirty="0"/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Printers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$475,000</a:t>
                      </a:r>
                      <a:endParaRPr lang="en-US" sz="3200" dirty="0"/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Network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$4,500,000</a:t>
                      </a:r>
                      <a:endParaRPr lang="en-US" sz="3200" dirty="0"/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Servers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$3,750,000</a:t>
                      </a:r>
                      <a:endParaRPr lang="en-US" sz="3200" dirty="0"/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Telephone System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$2,300,00</a:t>
                      </a:r>
                      <a:endParaRPr lang="en-US" sz="3200" dirty="0"/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Smart Classrooms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$1,488,500</a:t>
                      </a:r>
                      <a:endParaRPr lang="en-US" sz="3200" dirty="0"/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/>
                        <a:t>Total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/>
                        <a:t>$21,843,800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355600" y="228600"/>
            <a:ext cx="123190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  <a:sym typeface="Didot" pitchFamily="-107" charset="0"/>
              </a:rPr>
              <a:t>Estimated Value of IT Equipment</a:t>
            </a:r>
            <a:endParaRPr kumimoji="0" lang="en-US" sz="57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  <a:sym typeface="Didot" pitchFamily="-107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hoto - Horizontal">
  <a:themeElements>
    <a:clrScheme name="">
      <a:dk1>
        <a:srgbClr val="243750"/>
      </a:dk1>
      <a:lt1>
        <a:srgbClr val="DBC8AF"/>
      </a:lt1>
      <a:dk2>
        <a:srgbClr val="000000"/>
      </a:dk2>
      <a:lt2>
        <a:srgbClr val="00000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le &amp; Bullets - Left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, Bullets &amp; Photo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Photo - 2 Up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2 Up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Photo - 2 U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Blank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&amp; Bullets">
  <a:themeElements>
    <a:clrScheme name="">
      <a:dk1>
        <a:srgbClr val="243750"/>
      </a:dk1>
      <a:lt1>
        <a:srgbClr val="DBC8AF"/>
      </a:lt1>
      <a:dk2>
        <a:srgbClr val="000000"/>
      </a:dk2>
      <a:lt2>
        <a:srgbClr val="00000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Top">
  <a:themeElements>
    <a:clrScheme name="">
      <a:dk1>
        <a:srgbClr val="243750"/>
      </a:dk1>
      <a:lt1>
        <a:srgbClr val="DBC8AF"/>
      </a:lt1>
      <a:dk2>
        <a:srgbClr val="000000"/>
      </a:dk2>
      <a:lt2>
        <a:srgbClr val="00000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ullets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Vertical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le &amp; Subtitle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- Center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&amp; Bullets - Right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&amp; Bullets - 2 Column">
  <a:themeElements>
    <a:clrScheme name="">
      <a:dk1>
        <a:srgbClr val="243750"/>
      </a:dk1>
      <a:lt1>
        <a:srgbClr val="DBC8AF"/>
      </a:lt1>
      <a:dk2>
        <a:srgbClr val="000000"/>
      </a:dk2>
      <a:lt2>
        <a:srgbClr val="808080"/>
      </a:lt2>
      <a:accent1>
        <a:srgbClr val="6682AA"/>
      </a:accent1>
      <a:accent2>
        <a:srgbClr val="333399"/>
      </a:accent2>
      <a:accent3>
        <a:srgbClr val="EAE0D4"/>
      </a:accent3>
      <a:accent4>
        <a:srgbClr val="1D2D43"/>
      </a:accent4>
      <a:accent5>
        <a:srgbClr val="B8C1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Didot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82AA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243750"/>
            </a:solidFill>
            <a:effectLst/>
            <a:latin typeface="Palatino" pitchFamily="-107" charset="0"/>
            <a:ea typeface="ヒラギノ明朝 ProN W3" pitchFamily="-107" charset="-128"/>
            <a:cs typeface="ヒラギノ明朝 ProN W3" pitchFamily="-107" charset="-128"/>
            <a:sym typeface="Palatino" pitchFamily="-107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8F945F5C63B24884A3F76442ABB73F" ma:contentTypeVersion="0" ma:contentTypeDescription="Create a new document." ma:contentTypeScope="" ma:versionID="f142d003064e60805fc4d274cc9fd3cd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CA7E8441-162B-4CE6-984E-2B1E96182FB4}"/>
</file>

<file path=customXml/itemProps2.xml><?xml version="1.0" encoding="utf-8"?>
<ds:datastoreItem xmlns:ds="http://schemas.openxmlformats.org/officeDocument/2006/customXml" ds:itemID="{AB8AC421-847D-41C5-B1BA-C0979D5A3386}"/>
</file>

<file path=customXml/itemProps3.xml><?xml version="1.0" encoding="utf-8"?>
<ds:datastoreItem xmlns:ds="http://schemas.openxmlformats.org/officeDocument/2006/customXml" ds:itemID="{7E99BF44-3B39-4180-9789-69595C8C22D2}"/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Pages>0</Pages>
  <Words>421</Words>
  <Characters>0</Characters>
  <PresentationFormat>Custom</PresentationFormat>
  <Lines>0</Lines>
  <Paragraphs>193</Paragraphs>
  <Slides>13</Slides>
  <Notes>1</Notes>
  <HiddenSlides>0</HiddenSlides>
  <MMClips>1</MMClips>
  <ScaleCrop>false</ScaleCrop>
  <HeadingPairs>
    <vt:vector size="6" baseType="variant"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Photo - Horizontal</vt:lpstr>
      <vt:lpstr>Title &amp; Bullets</vt:lpstr>
      <vt:lpstr>Title - Top</vt:lpstr>
      <vt:lpstr>Bullets</vt:lpstr>
      <vt:lpstr>Photo - Vertical</vt:lpstr>
      <vt:lpstr>Title &amp; Subtitle</vt:lpstr>
      <vt:lpstr>Title - Center</vt:lpstr>
      <vt:lpstr>Title &amp; Bullets - Right</vt:lpstr>
      <vt:lpstr>Title &amp; Bullets - 2 Column</vt:lpstr>
      <vt:lpstr>Title &amp; Bullets - Left</vt:lpstr>
      <vt:lpstr>Title, Bullets &amp; Photo</vt:lpstr>
      <vt:lpstr>Photo - 2 Up</vt:lpstr>
      <vt:lpstr>Blank</vt:lpstr>
      <vt:lpstr>Chart</vt:lpstr>
      <vt:lpstr>Slide 1</vt:lpstr>
      <vt:lpstr>The Challenge?</vt:lpstr>
      <vt:lpstr>Growth of Computers by College</vt:lpstr>
      <vt:lpstr>Computer Distribution – Feb. 2009</vt:lpstr>
      <vt:lpstr>Printer Distribution – Feb. 2009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Equipment Replacement &amp; Support</dc:title>
  <dc:creator>James Petromilli</dc:creator>
  <cp:lastModifiedBy>Windows User</cp:lastModifiedBy>
  <cp:revision>39</cp:revision>
  <dcterms:created xsi:type="dcterms:W3CDTF">2009-02-05T22:24:26Z</dcterms:created>
  <dcterms:modified xsi:type="dcterms:W3CDTF">2009-02-06T20:45:08Z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0x010100EE8F945F5C63B24884A3F76442ABB73F</vt:lpwstr>
  </property>
</Properties>
</file>