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70" r:id="rId5"/>
    <p:sldId id="268" r:id="rId6"/>
    <p:sldId id="280" r:id="rId7"/>
    <p:sldId id="281" r:id="rId8"/>
    <p:sldId id="269" r:id="rId9"/>
    <p:sldId id="264" r:id="rId10"/>
    <p:sldId id="262" r:id="rId11"/>
    <p:sldId id="261" r:id="rId12"/>
    <p:sldId id="271" r:id="rId13"/>
    <p:sldId id="285" r:id="rId14"/>
    <p:sldId id="292" r:id="rId15"/>
    <p:sldId id="294" r:id="rId16"/>
    <p:sldId id="273" r:id="rId17"/>
    <p:sldId id="275" r:id="rId18"/>
    <p:sldId id="274" r:id="rId19"/>
    <p:sldId id="276" r:id="rId20"/>
    <p:sldId id="277" r:id="rId21"/>
    <p:sldId id="288" r:id="rId22"/>
    <p:sldId id="289" r:id="rId23"/>
    <p:sldId id="286" r:id="rId24"/>
    <p:sldId id="290" r:id="rId25"/>
    <p:sldId id="287" r:id="rId26"/>
    <p:sldId id="291" r:id="rId27"/>
    <p:sldId id="278" r:id="rId28"/>
    <p:sldId id="282" r:id="rId29"/>
    <p:sldId id="283" r:id="rId30"/>
    <p:sldId id="28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88" d="100"/>
          <a:sy n="88" d="100"/>
        </p:scale>
        <p:origin x="1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B64F1C-D098-4E7A-83B5-29262955FF86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5147085-C202-40D5-9039-F1AD0531F4E3}">
      <dgm:prSet/>
      <dgm:spPr/>
      <dgm:t>
        <a:bodyPr/>
        <a:lstStyle/>
        <a:p>
          <a:pPr>
            <a:defRPr cap="all"/>
          </a:pPr>
          <a:r>
            <a:rPr lang="en-US"/>
            <a:t>Overview</a:t>
          </a:r>
        </a:p>
      </dgm:t>
    </dgm:pt>
    <dgm:pt modelId="{C0A6432D-4B53-4C73-A37C-B54425BDB7D9}" type="parTrans" cxnId="{184F3D8A-CE0C-4BF9-9DA9-1150D3AE57F8}">
      <dgm:prSet/>
      <dgm:spPr/>
      <dgm:t>
        <a:bodyPr/>
        <a:lstStyle/>
        <a:p>
          <a:endParaRPr lang="en-US"/>
        </a:p>
      </dgm:t>
    </dgm:pt>
    <dgm:pt modelId="{0D5686E4-B4E5-4A11-9F6F-8C9936EBAB3C}" type="sibTrans" cxnId="{184F3D8A-CE0C-4BF9-9DA9-1150D3AE57F8}">
      <dgm:prSet phldrT="01"/>
      <dgm:spPr/>
      <dgm:t>
        <a:bodyPr/>
        <a:lstStyle/>
        <a:p>
          <a:r>
            <a:rPr lang="en-US"/>
            <a:t>01</a:t>
          </a:r>
        </a:p>
      </dgm:t>
    </dgm:pt>
    <dgm:pt modelId="{01C3B943-0EA4-4C98-BD79-719CFE66644D}">
      <dgm:prSet/>
      <dgm:spPr/>
      <dgm:t>
        <a:bodyPr/>
        <a:lstStyle/>
        <a:p>
          <a:pPr>
            <a:defRPr cap="all"/>
          </a:pPr>
          <a:r>
            <a:rPr lang="en-US"/>
            <a:t>Baseline Date, Key DI Populations, and Target Metrics</a:t>
          </a:r>
        </a:p>
      </dgm:t>
    </dgm:pt>
    <dgm:pt modelId="{BF05E3E7-652D-47B8-BCEF-5B9D9FC9F0CC}" type="parTrans" cxnId="{F3F181E3-FF6E-4E45-B770-7E4A93C773EA}">
      <dgm:prSet/>
      <dgm:spPr/>
      <dgm:t>
        <a:bodyPr/>
        <a:lstStyle/>
        <a:p>
          <a:endParaRPr lang="en-US"/>
        </a:p>
      </dgm:t>
    </dgm:pt>
    <dgm:pt modelId="{9656DF14-7A4F-4120-A63E-46BB99F723FF}" type="sibTrans" cxnId="{F3F181E3-FF6E-4E45-B770-7E4A93C773EA}">
      <dgm:prSet phldrT="02"/>
      <dgm:spPr/>
      <dgm:t>
        <a:bodyPr/>
        <a:lstStyle/>
        <a:p>
          <a:r>
            <a:rPr lang="en-US"/>
            <a:t>02</a:t>
          </a:r>
        </a:p>
      </dgm:t>
    </dgm:pt>
    <dgm:pt modelId="{7FB2A61F-2840-4BE2-8E00-03BA8BD7DFDD}">
      <dgm:prSet/>
      <dgm:spPr/>
      <dgm:t>
        <a:bodyPr/>
        <a:lstStyle/>
        <a:p>
          <a:pPr>
            <a:defRPr cap="all"/>
          </a:pPr>
          <a:r>
            <a:rPr lang="en-US"/>
            <a:t>Equity Gaps and Root Causes</a:t>
          </a:r>
        </a:p>
      </dgm:t>
    </dgm:pt>
    <dgm:pt modelId="{A91FB46F-3E0A-4687-B81C-7DDABE41BC9D}" type="parTrans" cxnId="{56855E2A-2814-420E-B4A2-8317F642DA11}">
      <dgm:prSet/>
      <dgm:spPr/>
      <dgm:t>
        <a:bodyPr/>
        <a:lstStyle/>
        <a:p>
          <a:endParaRPr lang="en-US"/>
        </a:p>
      </dgm:t>
    </dgm:pt>
    <dgm:pt modelId="{F38C1618-208F-4B33-BD50-334883DD3B51}" type="sibTrans" cxnId="{56855E2A-2814-420E-B4A2-8317F642DA11}">
      <dgm:prSet phldrT="03"/>
      <dgm:spPr/>
      <dgm:t>
        <a:bodyPr/>
        <a:lstStyle/>
        <a:p>
          <a:r>
            <a:rPr lang="en-US"/>
            <a:t>03</a:t>
          </a:r>
        </a:p>
      </dgm:t>
    </dgm:pt>
    <dgm:pt modelId="{240B1F0F-B25D-40F0-BB33-38CD563A8284}">
      <dgm:prSet/>
      <dgm:spPr/>
      <dgm:t>
        <a:bodyPr/>
        <a:lstStyle/>
        <a:p>
          <a:pPr>
            <a:defRPr cap="all"/>
          </a:pPr>
          <a:r>
            <a:rPr lang="en-US"/>
            <a:t>SEAP Priorities and Goals</a:t>
          </a:r>
        </a:p>
      </dgm:t>
    </dgm:pt>
    <dgm:pt modelId="{9C5FB4C1-71A8-4849-9CBF-95D16AF1546E}" type="parTrans" cxnId="{775ABBA4-21D6-48CA-9E99-AA99E6B94FCF}">
      <dgm:prSet/>
      <dgm:spPr/>
      <dgm:t>
        <a:bodyPr/>
        <a:lstStyle/>
        <a:p>
          <a:endParaRPr lang="en-US"/>
        </a:p>
      </dgm:t>
    </dgm:pt>
    <dgm:pt modelId="{DD7C0158-FAC7-44B4-B650-73EC16A1933D}" type="sibTrans" cxnId="{775ABBA4-21D6-48CA-9E99-AA99E6B94FCF}">
      <dgm:prSet phldrT="04"/>
      <dgm:spPr/>
      <dgm:t>
        <a:bodyPr/>
        <a:lstStyle/>
        <a:p>
          <a:r>
            <a:rPr lang="en-US"/>
            <a:t>04</a:t>
          </a:r>
        </a:p>
      </dgm:t>
    </dgm:pt>
    <dgm:pt modelId="{2EDB5C72-57D3-4D2F-B0F2-694BE96036A7}">
      <dgm:prSet/>
      <dgm:spPr/>
      <dgm:t>
        <a:bodyPr/>
        <a:lstStyle/>
        <a:p>
          <a:pPr>
            <a:defRPr cap="all"/>
          </a:pPr>
          <a:r>
            <a:rPr lang="en-US"/>
            <a:t>Coordination with Existing Plans</a:t>
          </a:r>
        </a:p>
      </dgm:t>
    </dgm:pt>
    <dgm:pt modelId="{6C5189EF-D797-4417-850D-0DE85C85C59A}" type="parTrans" cxnId="{9D8BD467-3FCD-4B39-9F65-CF8A2E51990D}">
      <dgm:prSet/>
      <dgm:spPr/>
      <dgm:t>
        <a:bodyPr/>
        <a:lstStyle/>
        <a:p>
          <a:endParaRPr lang="en-US"/>
        </a:p>
      </dgm:t>
    </dgm:pt>
    <dgm:pt modelId="{E07E86AA-FA21-4985-A8B2-A7E534EBF844}" type="sibTrans" cxnId="{9D8BD467-3FCD-4B39-9F65-CF8A2E51990D}">
      <dgm:prSet phldrT="05"/>
      <dgm:spPr/>
      <dgm:t>
        <a:bodyPr/>
        <a:lstStyle/>
        <a:p>
          <a:r>
            <a:rPr lang="en-US"/>
            <a:t>05</a:t>
          </a:r>
        </a:p>
      </dgm:t>
    </dgm:pt>
    <dgm:pt modelId="{09F7C488-20F6-B644-88A8-71A5AA94E2FD}" type="pres">
      <dgm:prSet presAssocID="{71B64F1C-D098-4E7A-83B5-29262955FF86}" presName="Name0" presStyleCnt="0">
        <dgm:presLayoutVars>
          <dgm:animLvl val="lvl"/>
          <dgm:resizeHandles val="exact"/>
        </dgm:presLayoutVars>
      </dgm:prSet>
      <dgm:spPr/>
    </dgm:pt>
    <dgm:pt modelId="{6CEBA2A5-4686-4C49-9C5B-C9F752700FCC}" type="pres">
      <dgm:prSet presAssocID="{35147085-C202-40D5-9039-F1AD0531F4E3}" presName="compositeNode" presStyleCnt="0">
        <dgm:presLayoutVars>
          <dgm:bulletEnabled val="1"/>
        </dgm:presLayoutVars>
      </dgm:prSet>
      <dgm:spPr/>
    </dgm:pt>
    <dgm:pt modelId="{D7AFFC75-2CCC-2149-9A23-21657AC4FF4B}" type="pres">
      <dgm:prSet presAssocID="{35147085-C202-40D5-9039-F1AD0531F4E3}" presName="bgRect" presStyleLbl="alignNode1" presStyleIdx="0" presStyleCnt="5"/>
      <dgm:spPr/>
    </dgm:pt>
    <dgm:pt modelId="{F5CCC0D1-2640-6E44-8638-9B54970075B9}" type="pres">
      <dgm:prSet presAssocID="{0D5686E4-B4E5-4A11-9F6F-8C9936EBAB3C}" presName="sibTransNodeRect" presStyleLbl="alignNode1" presStyleIdx="0" presStyleCnt="5">
        <dgm:presLayoutVars>
          <dgm:chMax val="0"/>
          <dgm:bulletEnabled val="1"/>
        </dgm:presLayoutVars>
      </dgm:prSet>
      <dgm:spPr/>
    </dgm:pt>
    <dgm:pt modelId="{33484249-812E-F34F-8CD4-5BBC40DB658C}" type="pres">
      <dgm:prSet presAssocID="{35147085-C202-40D5-9039-F1AD0531F4E3}" presName="nodeRect" presStyleLbl="alignNode1" presStyleIdx="0" presStyleCnt="5">
        <dgm:presLayoutVars>
          <dgm:bulletEnabled val="1"/>
        </dgm:presLayoutVars>
      </dgm:prSet>
      <dgm:spPr/>
    </dgm:pt>
    <dgm:pt modelId="{2F0C105A-4DEB-3F42-A2AF-5F763742FC5C}" type="pres">
      <dgm:prSet presAssocID="{0D5686E4-B4E5-4A11-9F6F-8C9936EBAB3C}" presName="sibTrans" presStyleCnt="0"/>
      <dgm:spPr/>
    </dgm:pt>
    <dgm:pt modelId="{A425D30D-BFDB-3F4A-87B4-27A5FA336086}" type="pres">
      <dgm:prSet presAssocID="{01C3B943-0EA4-4C98-BD79-719CFE66644D}" presName="compositeNode" presStyleCnt="0">
        <dgm:presLayoutVars>
          <dgm:bulletEnabled val="1"/>
        </dgm:presLayoutVars>
      </dgm:prSet>
      <dgm:spPr/>
    </dgm:pt>
    <dgm:pt modelId="{838DD9E8-8D17-9245-AA5A-B36C6573095A}" type="pres">
      <dgm:prSet presAssocID="{01C3B943-0EA4-4C98-BD79-719CFE66644D}" presName="bgRect" presStyleLbl="alignNode1" presStyleIdx="1" presStyleCnt="5"/>
      <dgm:spPr/>
    </dgm:pt>
    <dgm:pt modelId="{03D20863-22FF-1843-A45E-B45041EDE576}" type="pres">
      <dgm:prSet presAssocID="{9656DF14-7A4F-4120-A63E-46BB99F723FF}" presName="sibTransNodeRect" presStyleLbl="alignNode1" presStyleIdx="1" presStyleCnt="5">
        <dgm:presLayoutVars>
          <dgm:chMax val="0"/>
          <dgm:bulletEnabled val="1"/>
        </dgm:presLayoutVars>
      </dgm:prSet>
      <dgm:spPr/>
    </dgm:pt>
    <dgm:pt modelId="{A5CFC3A1-42B2-3647-AB29-02491FC65ACB}" type="pres">
      <dgm:prSet presAssocID="{01C3B943-0EA4-4C98-BD79-719CFE66644D}" presName="nodeRect" presStyleLbl="alignNode1" presStyleIdx="1" presStyleCnt="5">
        <dgm:presLayoutVars>
          <dgm:bulletEnabled val="1"/>
        </dgm:presLayoutVars>
      </dgm:prSet>
      <dgm:spPr/>
    </dgm:pt>
    <dgm:pt modelId="{2522A058-2A51-CF43-AF92-A4AE053B7CDA}" type="pres">
      <dgm:prSet presAssocID="{9656DF14-7A4F-4120-A63E-46BB99F723FF}" presName="sibTrans" presStyleCnt="0"/>
      <dgm:spPr/>
    </dgm:pt>
    <dgm:pt modelId="{5749A546-72D5-E140-BDB1-5AD445108064}" type="pres">
      <dgm:prSet presAssocID="{7FB2A61F-2840-4BE2-8E00-03BA8BD7DFDD}" presName="compositeNode" presStyleCnt="0">
        <dgm:presLayoutVars>
          <dgm:bulletEnabled val="1"/>
        </dgm:presLayoutVars>
      </dgm:prSet>
      <dgm:spPr/>
    </dgm:pt>
    <dgm:pt modelId="{D5D9BE4E-B226-C042-A2DA-AA615395345C}" type="pres">
      <dgm:prSet presAssocID="{7FB2A61F-2840-4BE2-8E00-03BA8BD7DFDD}" presName="bgRect" presStyleLbl="alignNode1" presStyleIdx="2" presStyleCnt="5"/>
      <dgm:spPr/>
    </dgm:pt>
    <dgm:pt modelId="{128C6809-84E9-7F4C-AD5D-9DE1F8C7FC7F}" type="pres">
      <dgm:prSet presAssocID="{F38C1618-208F-4B33-BD50-334883DD3B51}" presName="sibTransNodeRect" presStyleLbl="alignNode1" presStyleIdx="2" presStyleCnt="5">
        <dgm:presLayoutVars>
          <dgm:chMax val="0"/>
          <dgm:bulletEnabled val="1"/>
        </dgm:presLayoutVars>
      </dgm:prSet>
      <dgm:spPr/>
    </dgm:pt>
    <dgm:pt modelId="{BA53DE28-2D0C-A641-92BF-5D654C8B73BA}" type="pres">
      <dgm:prSet presAssocID="{7FB2A61F-2840-4BE2-8E00-03BA8BD7DFDD}" presName="nodeRect" presStyleLbl="alignNode1" presStyleIdx="2" presStyleCnt="5">
        <dgm:presLayoutVars>
          <dgm:bulletEnabled val="1"/>
        </dgm:presLayoutVars>
      </dgm:prSet>
      <dgm:spPr/>
    </dgm:pt>
    <dgm:pt modelId="{68175425-5B54-E146-9F20-365A0FDA5341}" type="pres">
      <dgm:prSet presAssocID="{F38C1618-208F-4B33-BD50-334883DD3B51}" presName="sibTrans" presStyleCnt="0"/>
      <dgm:spPr/>
    </dgm:pt>
    <dgm:pt modelId="{FF1CCAC1-3743-C24C-AF04-C7FC012D7DCF}" type="pres">
      <dgm:prSet presAssocID="{240B1F0F-B25D-40F0-BB33-38CD563A8284}" presName="compositeNode" presStyleCnt="0">
        <dgm:presLayoutVars>
          <dgm:bulletEnabled val="1"/>
        </dgm:presLayoutVars>
      </dgm:prSet>
      <dgm:spPr/>
    </dgm:pt>
    <dgm:pt modelId="{62E02FB8-62E4-B946-92EB-03E6F864AD6C}" type="pres">
      <dgm:prSet presAssocID="{240B1F0F-B25D-40F0-BB33-38CD563A8284}" presName="bgRect" presStyleLbl="alignNode1" presStyleIdx="3" presStyleCnt="5"/>
      <dgm:spPr/>
    </dgm:pt>
    <dgm:pt modelId="{23F7C730-3010-ED48-AA30-E8336FC68C5F}" type="pres">
      <dgm:prSet presAssocID="{DD7C0158-FAC7-44B4-B650-73EC16A1933D}" presName="sibTransNodeRect" presStyleLbl="alignNode1" presStyleIdx="3" presStyleCnt="5">
        <dgm:presLayoutVars>
          <dgm:chMax val="0"/>
          <dgm:bulletEnabled val="1"/>
        </dgm:presLayoutVars>
      </dgm:prSet>
      <dgm:spPr/>
    </dgm:pt>
    <dgm:pt modelId="{81DA9C91-6FDD-8F4E-8474-D193556C179A}" type="pres">
      <dgm:prSet presAssocID="{240B1F0F-B25D-40F0-BB33-38CD563A8284}" presName="nodeRect" presStyleLbl="alignNode1" presStyleIdx="3" presStyleCnt="5">
        <dgm:presLayoutVars>
          <dgm:bulletEnabled val="1"/>
        </dgm:presLayoutVars>
      </dgm:prSet>
      <dgm:spPr/>
    </dgm:pt>
    <dgm:pt modelId="{6D705153-D3B7-124C-B9BA-5C7BA698935E}" type="pres">
      <dgm:prSet presAssocID="{DD7C0158-FAC7-44B4-B650-73EC16A1933D}" presName="sibTrans" presStyleCnt="0"/>
      <dgm:spPr/>
    </dgm:pt>
    <dgm:pt modelId="{3C4754E2-0B7B-F348-ACE9-69264E8DEC31}" type="pres">
      <dgm:prSet presAssocID="{2EDB5C72-57D3-4D2F-B0F2-694BE96036A7}" presName="compositeNode" presStyleCnt="0">
        <dgm:presLayoutVars>
          <dgm:bulletEnabled val="1"/>
        </dgm:presLayoutVars>
      </dgm:prSet>
      <dgm:spPr/>
    </dgm:pt>
    <dgm:pt modelId="{EC9448FE-E19D-0244-B468-4A82A54FA438}" type="pres">
      <dgm:prSet presAssocID="{2EDB5C72-57D3-4D2F-B0F2-694BE96036A7}" presName="bgRect" presStyleLbl="alignNode1" presStyleIdx="4" presStyleCnt="5"/>
      <dgm:spPr/>
    </dgm:pt>
    <dgm:pt modelId="{9061B899-E8E9-F04B-9540-7313833CB012}" type="pres">
      <dgm:prSet presAssocID="{E07E86AA-FA21-4985-A8B2-A7E534EBF844}" presName="sibTransNodeRect" presStyleLbl="alignNode1" presStyleIdx="4" presStyleCnt="5">
        <dgm:presLayoutVars>
          <dgm:chMax val="0"/>
          <dgm:bulletEnabled val="1"/>
        </dgm:presLayoutVars>
      </dgm:prSet>
      <dgm:spPr/>
    </dgm:pt>
    <dgm:pt modelId="{2594AF18-C355-3140-878F-B163DA60F142}" type="pres">
      <dgm:prSet presAssocID="{2EDB5C72-57D3-4D2F-B0F2-694BE96036A7}" presName="nodeRect" presStyleLbl="alignNode1" presStyleIdx="4" presStyleCnt="5">
        <dgm:presLayoutVars>
          <dgm:bulletEnabled val="1"/>
        </dgm:presLayoutVars>
      </dgm:prSet>
      <dgm:spPr/>
    </dgm:pt>
  </dgm:ptLst>
  <dgm:cxnLst>
    <dgm:cxn modelId="{90FD670C-763E-5143-96F6-9A367E36FC0F}" type="presOf" srcId="{E07E86AA-FA21-4985-A8B2-A7E534EBF844}" destId="{9061B899-E8E9-F04B-9540-7313833CB012}" srcOrd="0" destOrd="0" presId="urn:microsoft.com/office/officeart/2016/7/layout/LinearBlockProcessNumbered"/>
    <dgm:cxn modelId="{9823FC13-F5DC-4647-83C3-8702266302AD}" type="presOf" srcId="{2EDB5C72-57D3-4D2F-B0F2-694BE96036A7}" destId="{2594AF18-C355-3140-878F-B163DA60F142}" srcOrd="1" destOrd="0" presId="urn:microsoft.com/office/officeart/2016/7/layout/LinearBlockProcessNumbered"/>
    <dgm:cxn modelId="{59FC1223-2DCE-AD46-AC0D-F8DE3723D5DB}" type="presOf" srcId="{7FB2A61F-2840-4BE2-8E00-03BA8BD7DFDD}" destId="{D5D9BE4E-B226-C042-A2DA-AA615395345C}" srcOrd="0" destOrd="0" presId="urn:microsoft.com/office/officeart/2016/7/layout/LinearBlockProcessNumbered"/>
    <dgm:cxn modelId="{56855E2A-2814-420E-B4A2-8317F642DA11}" srcId="{71B64F1C-D098-4E7A-83B5-29262955FF86}" destId="{7FB2A61F-2840-4BE2-8E00-03BA8BD7DFDD}" srcOrd="2" destOrd="0" parTransId="{A91FB46F-3E0A-4687-B81C-7DDABE41BC9D}" sibTransId="{F38C1618-208F-4B33-BD50-334883DD3B51}"/>
    <dgm:cxn modelId="{5A4DDC64-AAB6-DA48-8EAF-EDE4E885AD58}" type="presOf" srcId="{71B64F1C-D098-4E7A-83B5-29262955FF86}" destId="{09F7C488-20F6-B644-88A8-71A5AA94E2FD}" srcOrd="0" destOrd="0" presId="urn:microsoft.com/office/officeart/2016/7/layout/LinearBlockProcessNumbered"/>
    <dgm:cxn modelId="{9D8BD467-3FCD-4B39-9F65-CF8A2E51990D}" srcId="{71B64F1C-D098-4E7A-83B5-29262955FF86}" destId="{2EDB5C72-57D3-4D2F-B0F2-694BE96036A7}" srcOrd="4" destOrd="0" parTransId="{6C5189EF-D797-4417-850D-0DE85C85C59A}" sibTransId="{E07E86AA-FA21-4985-A8B2-A7E534EBF844}"/>
    <dgm:cxn modelId="{AB120C48-CF91-7841-BA65-D77BD9AF7E30}" type="presOf" srcId="{01C3B943-0EA4-4C98-BD79-719CFE66644D}" destId="{A5CFC3A1-42B2-3647-AB29-02491FC65ACB}" srcOrd="1" destOrd="0" presId="urn:microsoft.com/office/officeart/2016/7/layout/LinearBlockProcessNumbered"/>
    <dgm:cxn modelId="{B42BDE69-60E3-1840-B93D-49023530EF45}" type="presOf" srcId="{240B1F0F-B25D-40F0-BB33-38CD563A8284}" destId="{62E02FB8-62E4-B946-92EB-03E6F864AD6C}" srcOrd="0" destOrd="0" presId="urn:microsoft.com/office/officeart/2016/7/layout/LinearBlockProcessNumbered"/>
    <dgm:cxn modelId="{5958EF4C-35A2-474C-8695-7A57B7EB1D6A}" type="presOf" srcId="{DD7C0158-FAC7-44B4-B650-73EC16A1933D}" destId="{23F7C730-3010-ED48-AA30-E8336FC68C5F}" srcOrd="0" destOrd="0" presId="urn:microsoft.com/office/officeart/2016/7/layout/LinearBlockProcessNumbered"/>
    <dgm:cxn modelId="{150F3A6F-5BC6-A74A-BF8D-9D6C5E991D44}" type="presOf" srcId="{240B1F0F-B25D-40F0-BB33-38CD563A8284}" destId="{81DA9C91-6FDD-8F4E-8474-D193556C179A}" srcOrd="1" destOrd="0" presId="urn:microsoft.com/office/officeart/2016/7/layout/LinearBlockProcessNumbered"/>
    <dgm:cxn modelId="{5077887F-5FC7-164F-A78C-F658C4188863}" type="presOf" srcId="{35147085-C202-40D5-9039-F1AD0531F4E3}" destId="{D7AFFC75-2CCC-2149-9A23-21657AC4FF4B}" srcOrd="0" destOrd="0" presId="urn:microsoft.com/office/officeart/2016/7/layout/LinearBlockProcessNumbered"/>
    <dgm:cxn modelId="{184F3D8A-CE0C-4BF9-9DA9-1150D3AE57F8}" srcId="{71B64F1C-D098-4E7A-83B5-29262955FF86}" destId="{35147085-C202-40D5-9039-F1AD0531F4E3}" srcOrd="0" destOrd="0" parTransId="{C0A6432D-4B53-4C73-A37C-B54425BDB7D9}" sibTransId="{0D5686E4-B4E5-4A11-9F6F-8C9936EBAB3C}"/>
    <dgm:cxn modelId="{80E7CA90-7927-2146-BD2E-C6F941CEFABA}" type="presOf" srcId="{7FB2A61F-2840-4BE2-8E00-03BA8BD7DFDD}" destId="{BA53DE28-2D0C-A641-92BF-5D654C8B73BA}" srcOrd="1" destOrd="0" presId="urn:microsoft.com/office/officeart/2016/7/layout/LinearBlockProcessNumbered"/>
    <dgm:cxn modelId="{775ABBA4-21D6-48CA-9E99-AA99E6B94FCF}" srcId="{71B64F1C-D098-4E7A-83B5-29262955FF86}" destId="{240B1F0F-B25D-40F0-BB33-38CD563A8284}" srcOrd="3" destOrd="0" parTransId="{9C5FB4C1-71A8-4849-9CBF-95D16AF1546E}" sibTransId="{DD7C0158-FAC7-44B4-B650-73EC16A1933D}"/>
    <dgm:cxn modelId="{D6C8F4CB-779C-C346-AF36-2529451E0975}" type="presOf" srcId="{01C3B943-0EA4-4C98-BD79-719CFE66644D}" destId="{838DD9E8-8D17-9245-AA5A-B36C6573095A}" srcOrd="0" destOrd="0" presId="urn:microsoft.com/office/officeart/2016/7/layout/LinearBlockProcessNumbered"/>
    <dgm:cxn modelId="{BC9F98CE-6BA9-1440-8326-0AE2B4AF2953}" type="presOf" srcId="{35147085-C202-40D5-9039-F1AD0531F4E3}" destId="{33484249-812E-F34F-8CD4-5BBC40DB658C}" srcOrd="1" destOrd="0" presId="urn:microsoft.com/office/officeart/2016/7/layout/LinearBlockProcessNumbered"/>
    <dgm:cxn modelId="{9DB143DC-8AF2-0141-90FE-CAF783D59E72}" type="presOf" srcId="{2EDB5C72-57D3-4D2F-B0F2-694BE96036A7}" destId="{EC9448FE-E19D-0244-B468-4A82A54FA438}" srcOrd="0" destOrd="0" presId="urn:microsoft.com/office/officeart/2016/7/layout/LinearBlockProcessNumbered"/>
    <dgm:cxn modelId="{F3F181E3-FF6E-4E45-B770-7E4A93C773EA}" srcId="{71B64F1C-D098-4E7A-83B5-29262955FF86}" destId="{01C3B943-0EA4-4C98-BD79-719CFE66644D}" srcOrd="1" destOrd="0" parTransId="{BF05E3E7-652D-47B8-BCEF-5B9D9FC9F0CC}" sibTransId="{9656DF14-7A4F-4120-A63E-46BB99F723FF}"/>
    <dgm:cxn modelId="{80F883EB-1D0D-934E-9F02-2B4B86F4DAE0}" type="presOf" srcId="{0D5686E4-B4E5-4A11-9F6F-8C9936EBAB3C}" destId="{F5CCC0D1-2640-6E44-8638-9B54970075B9}" srcOrd="0" destOrd="0" presId="urn:microsoft.com/office/officeart/2016/7/layout/LinearBlockProcessNumbered"/>
    <dgm:cxn modelId="{D5A022EE-4F99-7B4E-8C3B-ACD965C1AFA2}" type="presOf" srcId="{F38C1618-208F-4B33-BD50-334883DD3B51}" destId="{128C6809-84E9-7F4C-AD5D-9DE1F8C7FC7F}" srcOrd="0" destOrd="0" presId="urn:microsoft.com/office/officeart/2016/7/layout/LinearBlockProcessNumbered"/>
    <dgm:cxn modelId="{BCC615F5-D7A4-9746-A9F1-99CFAB0CF923}" type="presOf" srcId="{9656DF14-7A4F-4120-A63E-46BB99F723FF}" destId="{03D20863-22FF-1843-A45E-B45041EDE576}" srcOrd="0" destOrd="0" presId="urn:microsoft.com/office/officeart/2016/7/layout/LinearBlockProcessNumbered"/>
    <dgm:cxn modelId="{9B885E87-9494-D44E-B16E-53FF830655C6}" type="presParOf" srcId="{09F7C488-20F6-B644-88A8-71A5AA94E2FD}" destId="{6CEBA2A5-4686-4C49-9C5B-C9F752700FCC}" srcOrd="0" destOrd="0" presId="urn:microsoft.com/office/officeart/2016/7/layout/LinearBlockProcessNumbered"/>
    <dgm:cxn modelId="{4087E4E5-9EB1-3145-A362-2D38D487EE36}" type="presParOf" srcId="{6CEBA2A5-4686-4C49-9C5B-C9F752700FCC}" destId="{D7AFFC75-2CCC-2149-9A23-21657AC4FF4B}" srcOrd="0" destOrd="0" presId="urn:microsoft.com/office/officeart/2016/7/layout/LinearBlockProcessNumbered"/>
    <dgm:cxn modelId="{2B3D3AC9-601A-7044-B101-F08BEC7CBCAA}" type="presParOf" srcId="{6CEBA2A5-4686-4C49-9C5B-C9F752700FCC}" destId="{F5CCC0D1-2640-6E44-8638-9B54970075B9}" srcOrd="1" destOrd="0" presId="urn:microsoft.com/office/officeart/2016/7/layout/LinearBlockProcessNumbered"/>
    <dgm:cxn modelId="{9C30BFCE-9662-4848-9CC1-4763AE7E52C1}" type="presParOf" srcId="{6CEBA2A5-4686-4C49-9C5B-C9F752700FCC}" destId="{33484249-812E-F34F-8CD4-5BBC40DB658C}" srcOrd="2" destOrd="0" presId="urn:microsoft.com/office/officeart/2016/7/layout/LinearBlockProcessNumbered"/>
    <dgm:cxn modelId="{291EA2DE-1CCE-0B42-84A9-2C458453CC32}" type="presParOf" srcId="{09F7C488-20F6-B644-88A8-71A5AA94E2FD}" destId="{2F0C105A-4DEB-3F42-A2AF-5F763742FC5C}" srcOrd="1" destOrd="0" presId="urn:microsoft.com/office/officeart/2016/7/layout/LinearBlockProcessNumbered"/>
    <dgm:cxn modelId="{8FC8CAC8-0369-274E-AB85-CEDA2D19B42E}" type="presParOf" srcId="{09F7C488-20F6-B644-88A8-71A5AA94E2FD}" destId="{A425D30D-BFDB-3F4A-87B4-27A5FA336086}" srcOrd="2" destOrd="0" presId="urn:microsoft.com/office/officeart/2016/7/layout/LinearBlockProcessNumbered"/>
    <dgm:cxn modelId="{EAB0B8BE-CD72-9644-900C-60247566CBA7}" type="presParOf" srcId="{A425D30D-BFDB-3F4A-87B4-27A5FA336086}" destId="{838DD9E8-8D17-9245-AA5A-B36C6573095A}" srcOrd="0" destOrd="0" presId="urn:microsoft.com/office/officeart/2016/7/layout/LinearBlockProcessNumbered"/>
    <dgm:cxn modelId="{A99C9C8B-F2EF-B94D-B855-BC90142D1DFF}" type="presParOf" srcId="{A425D30D-BFDB-3F4A-87B4-27A5FA336086}" destId="{03D20863-22FF-1843-A45E-B45041EDE576}" srcOrd="1" destOrd="0" presId="urn:microsoft.com/office/officeart/2016/7/layout/LinearBlockProcessNumbered"/>
    <dgm:cxn modelId="{FAB8326B-0BBD-724C-93AC-63391EC4B08F}" type="presParOf" srcId="{A425D30D-BFDB-3F4A-87B4-27A5FA336086}" destId="{A5CFC3A1-42B2-3647-AB29-02491FC65ACB}" srcOrd="2" destOrd="0" presId="urn:microsoft.com/office/officeart/2016/7/layout/LinearBlockProcessNumbered"/>
    <dgm:cxn modelId="{8BB8FC89-E289-1647-8B67-C6A07448D5E2}" type="presParOf" srcId="{09F7C488-20F6-B644-88A8-71A5AA94E2FD}" destId="{2522A058-2A51-CF43-AF92-A4AE053B7CDA}" srcOrd="3" destOrd="0" presId="urn:microsoft.com/office/officeart/2016/7/layout/LinearBlockProcessNumbered"/>
    <dgm:cxn modelId="{62E1995E-58FA-994F-BED6-C0DC25931060}" type="presParOf" srcId="{09F7C488-20F6-B644-88A8-71A5AA94E2FD}" destId="{5749A546-72D5-E140-BDB1-5AD445108064}" srcOrd="4" destOrd="0" presId="urn:microsoft.com/office/officeart/2016/7/layout/LinearBlockProcessNumbered"/>
    <dgm:cxn modelId="{4E50961C-4480-034A-B2A1-BD07AE3F9F21}" type="presParOf" srcId="{5749A546-72D5-E140-BDB1-5AD445108064}" destId="{D5D9BE4E-B226-C042-A2DA-AA615395345C}" srcOrd="0" destOrd="0" presId="urn:microsoft.com/office/officeart/2016/7/layout/LinearBlockProcessNumbered"/>
    <dgm:cxn modelId="{4F414C6F-D71D-C349-AF34-592687B22188}" type="presParOf" srcId="{5749A546-72D5-E140-BDB1-5AD445108064}" destId="{128C6809-84E9-7F4C-AD5D-9DE1F8C7FC7F}" srcOrd="1" destOrd="0" presId="urn:microsoft.com/office/officeart/2016/7/layout/LinearBlockProcessNumbered"/>
    <dgm:cxn modelId="{B28F4247-E9D2-094C-A725-DA1B9D937670}" type="presParOf" srcId="{5749A546-72D5-E140-BDB1-5AD445108064}" destId="{BA53DE28-2D0C-A641-92BF-5D654C8B73BA}" srcOrd="2" destOrd="0" presId="urn:microsoft.com/office/officeart/2016/7/layout/LinearBlockProcessNumbered"/>
    <dgm:cxn modelId="{D3DFA8E7-042E-3E44-8E43-FB5861949FCC}" type="presParOf" srcId="{09F7C488-20F6-B644-88A8-71A5AA94E2FD}" destId="{68175425-5B54-E146-9F20-365A0FDA5341}" srcOrd="5" destOrd="0" presId="urn:microsoft.com/office/officeart/2016/7/layout/LinearBlockProcessNumbered"/>
    <dgm:cxn modelId="{8D18B41A-20BD-8247-9460-B41D682158F0}" type="presParOf" srcId="{09F7C488-20F6-B644-88A8-71A5AA94E2FD}" destId="{FF1CCAC1-3743-C24C-AF04-C7FC012D7DCF}" srcOrd="6" destOrd="0" presId="urn:microsoft.com/office/officeart/2016/7/layout/LinearBlockProcessNumbered"/>
    <dgm:cxn modelId="{043D3550-56B5-5C4D-A7B8-E2A134A4892A}" type="presParOf" srcId="{FF1CCAC1-3743-C24C-AF04-C7FC012D7DCF}" destId="{62E02FB8-62E4-B946-92EB-03E6F864AD6C}" srcOrd="0" destOrd="0" presId="urn:microsoft.com/office/officeart/2016/7/layout/LinearBlockProcessNumbered"/>
    <dgm:cxn modelId="{5151D8AB-AD9A-D747-9BA2-F323106251BA}" type="presParOf" srcId="{FF1CCAC1-3743-C24C-AF04-C7FC012D7DCF}" destId="{23F7C730-3010-ED48-AA30-E8336FC68C5F}" srcOrd="1" destOrd="0" presId="urn:microsoft.com/office/officeart/2016/7/layout/LinearBlockProcessNumbered"/>
    <dgm:cxn modelId="{F872390E-8AF8-CD45-923C-0DAD05CB96D8}" type="presParOf" srcId="{FF1CCAC1-3743-C24C-AF04-C7FC012D7DCF}" destId="{81DA9C91-6FDD-8F4E-8474-D193556C179A}" srcOrd="2" destOrd="0" presId="urn:microsoft.com/office/officeart/2016/7/layout/LinearBlockProcessNumbered"/>
    <dgm:cxn modelId="{E46F3D16-5837-7E42-94E4-C14100203C08}" type="presParOf" srcId="{09F7C488-20F6-B644-88A8-71A5AA94E2FD}" destId="{6D705153-D3B7-124C-B9BA-5C7BA698935E}" srcOrd="7" destOrd="0" presId="urn:microsoft.com/office/officeart/2016/7/layout/LinearBlockProcessNumbered"/>
    <dgm:cxn modelId="{80EAF257-E510-CB48-AEE5-66729CA35C6E}" type="presParOf" srcId="{09F7C488-20F6-B644-88A8-71A5AA94E2FD}" destId="{3C4754E2-0B7B-F348-ACE9-69264E8DEC31}" srcOrd="8" destOrd="0" presId="urn:microsoft.com/office/officeart/2016/7/layout/LinearBlockProcessNumbered"/>
    <dgm:cxn modelId="{97AD7AF8-4754-6F4E-A67D-3B7964341B90}" type="presParOf" srcId="{3C4754E2-0B7B-F348-ACE9-69264E8DEC31}" destId="{EC9448FE-E19D-0244-B468-4A82A54FA438}" srcOrd="0" destOrd="0" presId="urn:microsoft.com/office/officeart/2016/7/layout/LinearBlockProcessNumbered"/>
    <dgm:cxn modelId="{58400A60-AA10-B049-A733-C2F91FF6DCA4}" type="presParOf" srcId="{3C4754E2-0B7B-F348-ACE9-69264E8DEC31}" destId="{9061B899-E8E9-F04B-9540-7313833CB012}" srcOrd="1" destOrd="0" presId="urn:microsoft.com/office/officeart/2016/7/layout/LinearBlockProcessNumbered"/>
    <dgm:cxn modelId="{F461FC46-BA27-0146-A8AA-D07C656D546A}" type="presParOf" srcId="{3C4754E2-0B7B-F348-ACE9-69264E8DEC31}" destId="{2594AF18-C355-3140-878F-B163DA60F142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7AFE4D-BBB9-480E-B8C3-5E5CED6C7637}" type="doc">
      <dgm:prSet loTypeId="urn:microsoft.com/office/officeart/2018/2/layout/IconLabelDescriptionList" loCatId="icon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6EC2392-7710-4F03-9BB1-4DED3017B15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/>
            <a:t>Disproportionate Impact (DI)</a:t>
          </a:r>
          <a:endParaRPr lang="en-US"/>
        </a:p>
      </dgm:t>
    </dgm:pt>
    <dgm:pt modelId="{79AB574B-A7A1-45E1-B167-50AC7BBF62D8}" type="parTrans" cxnId="{AFBB0208-8C5C-475A-BB8C-3D046F9C5D8C}">
      <dgm:prSet/>
      <dgm:spPr/>
      <dgm:t>
        <a:bodyPr/>
        <a:lstStyle/>
        <a:p>
          <a:endParaRPr lang="en-US"/>
        </a:p>
      </dgm:t>
    </dgm:pt>
    <dgm:pt modelId="{30310A9E-5F15-4209-9C1C-2322BE70AB9A}" type="sibTrans" cxnId="{AFBB0208-8C5C-475A-BB8C-3D046F9C5D8C}">
      <dgm:prSet/>
      <dgm:spPr/>
      <dgm:t>
        <a:bodyPr/>
        <a:lstStyle/>
        <a:p>
          <a:endParaRPr lang="en-US"/>
        </a:p>
      </dgm:t>
    </dgm:pt>
    <dgm:pt modelId="{24030D5E-1316-4707-9B28-75D0640C2BA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Disproportionate impact refers to a situation in which a subgroup of students (e.g. by race, gender, disability status, etc.) attains a particular outcome at a </a:t>
          </a:r>
          <a:r>
            <a:rPr lang="en-US" sz="1600" b="1" i="1" dirty="0">
              <a:highlight>
                <a:srgbClr val="FFFF00"/>
              </a:highlight>
            </a:rPr>
            <a:t>substantially lower </a:t>
          </a:r>
          <a:r>
            <a:rPr lang="en-US" sz="1600" dirty="0"/>
            <a:t>rate than a reference group (or the system-wide rate), that suggests inequitable practices, policies, or barriers. </a:t>
          </a:r>
        </a:p>
      </dgm:t>
    </dgm:pt>
    <dgm:pt modelId="{DF040B7A-C29A-4287-955B-AC22498B43E5}" type="parTrans" cxnId="{DEE2D325-853A-4DD1-A2C1-D6A191469927}">
      <dgm:prSet/>
      <dgm:spPr/>
      <dgm:t>
        <a:bodyPr/>
        <a:lstStyle/>
        <a:p>
          <a:endParaRPr lang="en-US"/>
        </a:p>
      </dgm:t>
    </dgm:pt>
    <dgm:pt modelId="{32F2F2E4-8F0F-400F-B432-BADEAFF083EE}" type="sibTrans" cxnId="{DEE2D325-853A-4DD1-A2C1-D6A191469927}">
      <dgm:prSet/>
      <dgm:spPr/>
      <dgm:t>
        <a:bodyPr/>
        <a:lstStyle/>
        <a:p>
          <a:endParaRPr lang="en-US"/>
        </a:p>
      </dgm:t>
    </dgm:pt>
    <dgm:pt modelId="{27E1288C-8721-4499-BEE3-A96C0FA7007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dirty="0">
              <a:highlight>
                <a:srgbClr val="FFFF00"/>
              </a:highlight>
            </a:rPr>
            <a:t>In other words: </a:t>
          </a:r>
          <a:r>
            <a:rPr lang="en-US" sz="1600" dirty="0">
              <a:highlight>
                <a:srgbClr val="FFFF00"/>
              </a:highlight>
            </a:rPr>
            <a:t>some students are </a:t>
          </a:r>
          <a:r>
            <a:rPr lang="en-US" sz="1600" i="1" dirty="0">
              <a:highlight>
                <a:srgbClr val="FFFF00"/>
              </a:highlight>
            </a:rPr>
            <a:t>“disproportionately impacted” </a:t>
          </a:r>
          <a:r>
            <a:rPr lang="en-US" sz="1600" dirty="0">
              <a:highlight>
                <a:srgbClr val="FFFF00"/>
              </a:highlight>
            </a:rPr>
            <a:t>when their access, progress, or success is impeded relative to peers, not explainable by legitimate differences.</a:t>
          </a:r>
        </a:p>
      </dgm:t>
    </dgm:pt>
    <dgm:pt modelId="{6FBE2EF4-091A-453D-AFEE-59B2D1B24327}" type="parTrans" cxnId="{6AA7F218-E556-4952-ADFA-E936CBE00D33}">
      <dgm:prSet/>
      <dgm:spPr/>
      <dgm:t>
        <a:bodyPr/>
        <a:lstStyle/>
        <a:p>
          <a:endParaRPr lang="en-US"/>
        </a:p>
      </dgm:t>
    </dgm:pt>
    <dgm:pt modelId="{5A6F34F6-ADB5-4712-B47A-6492E054769B}" type="sibTrans" cxnId="{6AA7F218-E556-4952-ADFA-E936CBE00D33}">
      <dgm:prSet/>
      <dgm:spPr/>
      <dgm:t>
        <a:bodyPr/>
        <a:lstStyle/>
        <a:p>
          <a:endParaRPr lang="en-US"/>
        </a:p>
      </dgm:t>
    </dgm:pt>
    <dgm:pt modelId="{A217BB23-6303-44EB-A52A-F0A01EEEA2FD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/>
            <a:t>Measurement</a:t>
          </a:r>
          <a:endParaRPr lang="en-US"/>
        </a:p>
      </dgm:t>
    </dgm:pt>
    <dgm:pt modelId="{D54FB131-D6E3-4757-8D4C-10A737AB1DA9}" type="parTrans" cxnId="{0B9DC93A-5B30-466A-9940-1BDB98C08FD0}">
      <dgm:prSet/>
      <dgm:spPr/>
      <dgm:t>
        <a:bodyPr/>
        <a:lstStyle/>
        <a:p>
          <a:endParaRPr lang="en-US"/>
        </a:p>
      </dgm:t>
    </dgm:pt>
    <dgm:pt modelId="{F767213E-963A-48CB-B1D6-DBF0606E9D60}" type="sibTrans" cxnId="{0B9DC93A-5B30-466A-9940-1BDB98C08FD0}">
      <dgm:prSet/>
      <dgm:spPr/>
      <dgm:t>
        <a:bodyPr/>
        <a:lstStyle/>
        <a:p>
          <a:endParaRPr lang="en-US"/>
        </a:p>
      </dgm:t>
    </dgm:pt>
    <dgm:pt modelId="{6338A2C9-4D40-4EA0-B7A1-8130B692019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The CCCCO (Chancellor’s Office) provides guidance on standard methods to detect disproportionate impact, for example:</a:t>
          </a:r>
        </a:p>
      </dgm:t>
    </dgm:pt>
    <dgm:pt modelId="{9ED419A6-3217-4343-B7CB-1EB1B074235D}" type="parTrans" cxnId="{84979745-D2B9-4B42-9AC5-15A1AA1A7A9D}">
      <dgm:prSet/>
      <dgm:spPr/>
      <dgm:t>
        <a:bodyPr/>
        <a:lstStyle/>
        <a:p>
          <a:endParaRPr lang="en-US"/>
        </a:p>
      </dgm:t>
    </dgm:pt>
    <dgm:pt modelId="{6C843C09-2B17-4188-A4F6-3E250FF8F169}" type="sibTrans" cxnId="{84979745-D2B9-4B42-9AC5-15A1AA1A7A9D}">
      <dgm:prSet/>
      <dgm:spPr/>
      <dgm:t>
        <a:bodyPr/>
        <a:lstStyle/>
        <a:p>
          <a:endParaRPr lang="en-US"/>
        </a:p>
      </dgm:t>
    </dgm:pt>
    <dgm:pt modelId="{D1362031-179E-433A-AF01-CDD358B4B458}">
      <dgm:prSet/>
      <dgm:spPr/>
      <dgm:t>
        <a:bodyPr/>
        <a:lstStyle/>
        <a:p>
          <a:r>
            <a:rPr lang="en-US"/>
            <a:t>The </a:t>
          </a:r>
          <a:r>
            <a:rPr lang="en-US" b="1"/>
            <a:t>80% rule</a:t>
          </a:r>
          <a:r>
            <a:rPr lang="en-US"/>
            <a:t> (a subgroup’s rate is less than 80% of the best-performing group)</a:t>
          </a:r>
        </a:p>
      </dgm:t>
    </dgm:pt>
    <dgm:pt modelId="{F9341E10-D160-4C1D-B2A6-5AAD8B4F4B1D}" type="parTrans" cxnId="{9DBEEDB4-9993-4495-AC9B-28ECCB8F60DA}">
      <dgm:prSet/>
      <dgm:spPr/>
      <dgm:t>
        <a:bodyPr/>
        <a:lstStyle/>
        <a:p>
          <a:endParaRPr lang="en-US"/>
        </a:p>
      </dgm:t>
    </dgm:pt>
    <dgm:pt modelId="{FE34D65C-58E0-4F46-AA51-3FA4D2B194D0}" type="sibTrans" cxnId="{9DBEEDB4-9993-4495-AC9B-28ECCB8F60DA}">
      <dgm:prSet/>
      <dgm:spPr/>
      <dgm:t>
        <a:bodyPr/>
        <a:lstStyle/>
        <a:p>
          <a:endParaRPr lang="en-US"/>
        </a:p>
      </dgm:t>
    </dgm:pt>
    <dgm:pt modelId="{D06D400C-55B4-450C-95FB-41531EDC19DD}">
      <dgm:prSet/>
      <dgm:spPr/>
      <dgm:t>
        <a:bodyPr/>
        <a:lstStyle/>
        <a:p>
          <a:r>
            <a:rPr lang="en-US" dirty="0"/>
            <a:t>The </a:t>
          </a:r>
          <a:r>
            <a:rPr lang="en-US" b="1" dirty="0"/>
            <a:t>point-gap method</a:t>
          </a:r>
          <a:r>
            <a:rPr lang="en-US" dirty="0"/>
            <a:t> (percentage point difference vs. overall or reference rate)</a:t>
          </a:r>
        </a:p>
      </dgm:t>
    </dgm:pt>
    <dgm:pt modelId="{D1500316-4D93-4253-A13D-EDD7F24FE5A8}" type="parTrans" cxnId="{0B813BC6-0BF5-4DCE-B3E5-407D8E84A8F5}">
      <dgm:prSet/>
      <dgm:spPr/>
      <dgm:t>
        <a:bodyPr/>
        <a:lstStyle/>
        <a:p>
          <a:endParaRPr lang="en-US"/>
        </a:p>
      </dgm:t>
    </dgm:pt>
    <dgm:pt modelId="{DC1AA24B-64A6-4FD8-99EF-F9150DB6FCC8}" type="sibTrans" cxnId="{0B813BC6-0BF5-4DCE-B3E5-407D8E84A8F5}">
      <dgm:prSet/>
      <dgm:spPr/>
      <dgm:t>
        <a:bodyPr/>
        <a:lstStyle/>
        <a:p>
          <a:endParaRPr lang="en-US"/>
        </a:p>
      </dgm:t>
    </dgm:pt>
    <dgm:pt modelId="{50D776AD-4E5F-4A39-A0BA-537FFEC5E7F4}" type="pres">
      <dgm:prSet presAssocID="{B87AFE4D-BBB9-480E-B8C3-5E5CED6C7637}" presName="root" presStyleCnt="0">
        <dgm:presLayoutVars>
          <dgm:dir/>
          <dgm:resizeHandles val="exact"/>
        </dgm:presLayoutVars>
      </dgm:prSet>
      <dgm:spPr/>
    </dgm:pt>
    <dgm:pt modelId="{E054C2FF-494A-4D19-87A0-7AE2DF940950}" type="pres">
      <dgm:prSet presAssocID="{96EC2392-7710-4F03-9BB1-4DED3017B158}" presName="compNode" presStyleCnt="0"/>
      <dgm:spPr/>
    </dgm:pt>
    <dgm:pt modelId="{2009A8E7-6DD9-4A65-AD87-F4A3B5A68A46}" type="pres">
      <dgm:prSet presAssocID="{96EC2392-7710-4F03-9BB1-4DED3017B158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6EEC05B3-6177-4B6F-A473-478A3E97E3A8}" type="pres">
      <dgm:prSet presAssocID="{96EC2392-7710-4F03-9BB1-4DED3017B158}" presName="iconSpace" presStyleCnt="0"/>
      <dgm:spPr/>
    </dgm:pt>
    <dgm:pt modelId="{13ED9D04-84D8-419F-98B0-11426D44DBF2}" type="pres">
      <dgm:prSet presAssocID="{96EC2392-7710-4F03-9BB1-4DED3017B158}" presName="parTx" presStyleLbl="revTx" presStyleIdx="0" presStyleCnt="4">
        <dgm:presLayoutVars>
          <dgm:chMax val="0"/>
          <dgm:chPref val="0"/>
        </dgm:presLayoutVars>
      </dgm:prSet>
      <dgm:spPr/>
    </dgm:pt>
    <dgm:pt modelId="{4AD37BF4-A013-4646-88B5-7E47E0F46FE6}" type="pres">
      <dgm:prSet presAssocID="{96EC2392-7710-4F03-9BB1-4DED3017B158}" presName="txSpace" presStyleCnt="0"/>
      <dgm:spPr/>
    </dgm:pt>
    <dgm:pt modelId="{E3D8B9A8-19FC-4ADD-822C-6B8A6B54644E}" type="pres">
      <dgm:prSet presAssocID="{96EC2392-7710-4F03-9BB1-4DED3017B158}" presName="desTx" presStyleLbl="revTx" presStyleIdx="1" presStyleCnt="4">
        <dgm:presLayoutVars/>
      </dgm:prSet>
      <dgm:spPr/>
    </dgm:pt>
    <dgm:pt modelId="{058489E1-2C43-42D8-8922-793DED035FD6}" type="pres">
      <dgm:prSet presAssocID="{30310A9E-5F15-4209-9C1C-2322BE70AB9A}" presName="sibTrans" presStyleCnt="0"/>
      <dgm:spPr/>
    </dgm:pt>
    <dgm:pt modelId="{793CCEA8-8AD9-4492-92C7-002789B673DF}" type="pres">
      <dgm:prSet presAssocID="{A217BB23-6303-44EB-A52A-F0A01EEEA2FD}" presName="compNode" presStyleCnt="0"/>
      <dgm:spPr/>
    </dgm:pt>
    <dgm:pt modelId="{2822779A-3371-4DB3-9427-D498506927A7}" type="pres">
      <dgm:prSet presAssocID="{A217BB23-6303-44EB-A52A-F0A01EEEA2F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7F4F064D-0E10-492E-BD9B-B6459A15149E}" type="pres">
      <dgm:prSet presAssocID="{A217BB23-6303-44EB-A52A-F0A01EEEA2FD}" presName="iconSpace" presStyleCnt="0"/>
      <dgm:spPr/>
    </dgm:pt>
    <dgm:pt modelId="{11B07ACA-F012-4BF7-9E8D-DDDC952C7C1C}" type="pres">
      <dgm:prSet presAssocID="{A217BB23-6303-44EB-A52A-F0A01EEEA2FD}" presName="parTx" presStyleLbl="revTx" presStyleIdx="2" presStyleCnt="4">
        <dgm:presLayoutVars>
          <dgm:chMax val="0"/>
          <dgm:chPref val="0"/>
        </dgm:presLayoutVars>
      </dgm:prSet>
      <dgm:spPr/>
    </dgm:pt>
    <dgm:pt modelId="{40EA4E80-47C6-4BC5-95CD-1D4B688E3C4A}" type="pres">
      <dgm:prSet presAssocID="{A217BB23-6303-44EB-A52A-F0A01EEEA2FD}" presName="txSpace" presStyleCnt="0"/>
      <dgm:spPr/>
    </dgm:pt>
    <dgm:pt modelId="{66E0F139-8DC8-4749-AB12-BA46AEFB30AA}" type="pres">
      <dgm:prSet presAssocID="{A217BB23-6303-44EB-A52A-F0A01EEEA2FD}" presName="desTx" presStyleLbl="revTx" presStyleIdx="3" presStyleCnt="4">
        <dgm:presLayoutVars/>
      </dgm:prSet>
      <dgm:spPr/>
    </dgm:pt>
  </dgm:ptLst>
  <dgm:cxnLst>
    <dgm:cxn modelId="{AFBB0208-8C5C-475A-BB8C-3D046F9C5D8C}" srcId="{B87AFE4D-BBB9-480E-B8C3-5E5CED6C7637}" destId="{96EC2392-7710-4F03-9BB1-4DED3017B158}" srcOrd="0" destOrd="0" parTransId="{79AB574B-A7A1-45E1-B167-50AC7BBF62D8}" sibTransId="{30310A9E-5F15-4209-9C1C-2322BE70AB9A}"/>
    <dgm:cxn modelId="{914F010B-30B9-F447-AC52-5C474017FB27}" type="presOf" srcId="{B87AFE4D-BBB9-480E-B8C3-5E5CED6C7637}" destId="{50D776AD-4E5F-4A39-A0BA-537FFEC5E7F4}" srcOrd="0" destOrd="0" presId="urn:microsoft.com/office/officeart/2018/2/layout/IconLabelDescriptionList"/>
    <dgm:cxn modelId="{3956A418-C547-164F-A4F1-8DBA8E4C6B0E}" type="presOf" srcId="{D06D400C-55B4-450C-95FB-41531EDC19DD}" destId="{66E0F139-8DC8-4749-AB12-BA46AEFB30AA}" srcOrd="0" destOrd="2" presId="urn:microsoft.com/office/officeart/2018/2/layout/IconLabelDescriptionList"/>
    <dgm:cxn modelId="{6AA7F218-E556-4952-ADFA-E936CBE00D33}" srcId="{96EC2392-7710-4F03-9BB1-4DED3017B158}" destId="{27E1288C-8721-4499-BEE3-A96C0FA70078}" srcOrd="1" destOrd="0" parTransId="{6FBE2EF4-091A-453D-AFEE-59B2D1B24327}" sibTransId="{5A6F34F6-ADB5-4712-B47A-6492E054769B}"/>
    <dgm:cxn modelId="{DEE2D325-853A-4DD1-A2C1-D6A191469927}" srcId="{96EC2392-7710-4F03-9BB1-4DED3017B158}" destId="{24030D5E-1316-4707-9B28-75D0640C2BAA}" srcOrd="0" destOrd="0" parTransId="{DF040B7A-C29A-4287-955B-AC22498B43E5}" sibTransId="{32F2F2E4-8F0F-400F-B432-BADEAFF083EE}"/>
    <dgm:cxn modelId="{0B9DC93A-5B30-466A-9940-1BDB98C08FD0}" srcId="{B87AFE4D-BBB9-480E-B8C3-5E5CED6C7637}" destId="{A217BB23-6303-44EB-A52A-F0A01EEEA2FD}" srcOrd="1" destOrd="0" parTransId="{D54FB131-D6E3-4757-8D4C-10A737AB1DA9}" sibTransId="{F767213E-963A-48CB-B1D6-DBF0606E9D60}"/>
    <dgm:cxn modelId="{84979745-D2B9-4B42-9AC5-15A1AA1A7A9D}" srcId="{A217BB23-6303-44EB-A52A-F0A01EEEA2FD}" destId="{6338A2C9-4D40-4EA0-B7A1-8130B6920195}" srcOrd="0" destOrd="0" parTransId="{9ED419A6-3217-4343-B7CB-1EB1B074235D}" sibTransId="{6C843C09-2B17-4188-A4F6-3E250FF8F169}"/>
    <dgm:cxn modelId="{A6CE1750-295A-B746-9521-912959E4AC30}" type="presOf" srcId="{24030D5E-1316-4707-9B28-75D0640C2BAA}" destId="{E3D8B9A8-19FC-4ADD-822C-6B8A6B54644E}" srcOrd="0" destOrd="0" presId="urn:microsoft.com/office/officeart/2018/2/layout/IconLabelDescriptionList"/>
    <dgm:cxn modelId="{06BB1195-314A-684D-80FB-2C84DBCA863C}" type="presOf" srcId="{96EC2392-7710-4F03-9BB1-4DED3017B158}" destId="{13ED9D04-84D8-419F-98B0-11426D44DBF2}" srcOrd="0" destOrd="0" presId="urn:microsoft.com/office/officeart/2018/2/layout/IconLabelDescriptionList"/>
    <dgm:cxn modelId="{9DBEEDB4-9993-4495-AC9B-28ECCB8F60DA}" srcId="{6338A2C9-4D40-4EA0-B7A1-8130B6920195}" destId="{D1362031-179E-433A-AF01-CDD358B4B458}" srcOrd="0" destOrd="0" parTransId="{F9341E10-D160-4C1D-B2A6-5AAD8B4F4B1D}" sibTransId="{FE34D65C-58E0-4F46-AA51-3FA4D2B194D0}"/>
    <dgm:cxn modelId="{EC8F76B5-316C-6444-9374-92B5999F7A18}" type="presOf" srcId="{A217BB23-6303-44EB-A52A-F0A01EEEA2FD}" destId="{11B07ACA-F012-4BF7-9E8D-DDDC952C7C1C}" srcOrd="0" destOrd="0" presId="urn:microsoft.com/office/officeart/2018/2/layout/IconLabelDescriptionList"/>
    <dgm:cxn modelId="{A0E30BBF-A408-0D45-B385-770339AB2AFF}" type="presOf" srcId="{D1362031-179E-433A-AF01-CDD358B4B458}" destId="{66E0F139-8DC8-4749-AB12-BA46AEFB30AA}" srcOrd="0" destOrd="1" presId="urn:microsoft.com/office/officeart/2018/2/layout/IconLabelDescriptionList"/>
    <dgm:cxn modelId="{0B813BC6-0BF5-4DCE-B3E5-407D8E84A8F5}" srcId="{6338A2C9-4D40-4EA0-B7A1-8130B6920195}" destId="{D06D400C-55B4-450C-95FB-41531EDC19DD}" srcOrd="1" destOrd="0" parTransId="{D1500316-4D93-4253-A13D-EDD7F24FE5A8}" sibTransId="{DC1AA24B-64A6-4FD8-99EF-F9150DB6FCC8}"/>
    <dgm:cxn modelId="{A546E7E7-55B6-6A46-9F85-B28FBBAEEAD2}" type="presOf" srcId="{27E1288C-8721-4499-BEE3-A96C0FA70078}" destId="{E3D8B9A8-19FC-4ADD-822C-6B8A6B54644E}" srcOrd="0" destOrd="1" presId="urn:microsoft.com/office/officeart/2018/2/layout/IconLabelDescriptionList"/>
    <dgm:cxn modelId="{B4C7C3FA-B908-A748-B289-965AFD60A715}" type="presOf" srcId="{6338A2C9-4D40-4EA0-B7A1-8130B6920195}" destId="{66E0F139-8DC8-4749-AB12-BA46AEFB30AA}" srcOrd="0" destOrd="0" presId="urn:microsoft.com/office/officeart/2018/2/layout/IconLabelDescriptionList"/>
    <dgm:cxn modelId="{1E7BF74D-22AC-5C4F-BE46-0BF0ADA2AB11}" type="presParOf" srcId="{50D776AD-4E5F-4A39-A0BA-537FFEC5E7F4}" destId="{E054C2FF-494A-4D19-87A0-7AE2DF940950}" srcOrd="0" destOrd="0" presId="urn:microsoft.com/office/officeart/2018/2/layout/IconLabelDescriptionList"/>
    <dgm:cxn modelId="{9BBC0F7F-6E22-B544-B378-3F2C7FCB3385}" type="presParOf" srcId="{E054C2FF-494A-4D19-87A0-7AE2DF940950}" destId="{2009A8E7-6DD9-4A65-AD87-F4A3B5A68A46}" srcOrd="0" destOrd="0" presId="urn:microsoft.com/office/officeart/2018/2/layout/IconLabelDescriptionList"/>
    <dgm:cxn modelId="{58E05AB6-D866-A140-89B4-8485F333333C}" type="presParOf" srcId="{E054C2FF-494A-4D19-87A0-7AE2DF940950}" destId="{6EEC05B3-6177-4B6F-A473-478A3E97E3A8}" srcOrd="1" destOrd="0" presId="urn:microsoft.com/office/officeart/2018/2/layout/IconLabelDescriptionList"/>
    <dgm:cxn modelId="{17D1EDB3-2BF3-9B49-9456-E01ABA8E8FF7}" type="presParOf" srcId="{E054C2FF-494A-4D19-87A0-7AE2DF940950}" destId="{13ED9D04-84D8-419F-98B0-11426D44DBF2}" srcOrd="2" destOrd="0" presId="urn:microsoft.com/office/officeart/2018/2/layout/IconLabelDescriptionList"/>
    <dgm:cxn modelId="{3F07CC3E-77D6-634F-89DD-B00895AD4605}" type="presParOf" srcId="{E054C2FF-494A-4D19-87A0-7AE2DF940950}" destId="{4AD37BF4-A013-4646-88B5-7E47E0F46FE6}" srcOrd="3" destOrd="0" presId="urn:microsoft.com/office/officeart/2018/2/layout/IconLabelDescriptionList"/>
    <dgm:cxn modelId="{120E81F2-EC97-5B48-BE41-D7B2996E3F1F}" type="presParOf" srcId="{E054C2FF-494A-4D19-87A0-7AE2DF940950}" destId="{E3D8B9A8-19FC-4ADD-822C-6B8A6B54644E}" srcOrd="4" destOrd="0" presId="urn:microsoft.com/office/officeart/2018/2/layout/IconLabelDescriptionList"/>
    <dgm:cxn modelId="{E1293AA6-851D-9741-ADC7-7E8D5A0D4536}" type="presParOf" srcId="{50D776AD-4E5F-4A39-A0BA-537FFEC5E7F4}" destId="{058489E1-2C43-42D8-8922-793DED035FD6}" srcOrd="1" destOrd="0" presId="urn:microsoft.com/office/officeart/2018/2/layout/IconLabelDescriptionList"/>
    <dgm:cxn modelId="{746ACDCB-6CA5-7041-B4B7-AC8F54DC5DEC}" type="presParOf" srcId="{50D776AD-4E5F-4A39-A0BA-537FFEC5E7F4}" destId="{793CCEA8-8AD9-4492-92C7-002789B673DF}" srcOrd="2" destOrd="0" presId="urn:microsoft.com/office/officeart/2018/2/layout/IconLabelDescriptionList"/>
    <dgm:cxn modelId="{8564B97C-5BF8-2445-8C66-48A9ADD56AF9}" type="presParOf" srcId="{793CCEA8-8AD9-4492-92C7-002789B673DF}" destId="{2822779A-3371-4DB3-9427-D498506927A7}" srcOrd="0" destOrd="0" presId="urn:microsoft.com/office/officeart/2018/2/layout/IconLabelDescriptionList"/>
    <dgm:cxn modelId="{9934ACFA-2FD9-C146-B506-DDEE336E731F}" type="presParOf" srcId="{793CCEA8-8AD9-4492-92C7-002789B673DF}" destId="{7F4F064D-0E10-492E-BD9B-B6459A15149E}" srcOrd="1" destOrd="0" presId="urn:microsoft.com/office/officeart/2018/2/layout/IconLabelDescriptionList"/>
    <dgm:cxn modelId="{668C3672-92EE-1742-B3FE-32D17975FACF}" type="presParOf" srcId="{793CCEA8-8AD9-4492-92C7-002789B673DF}" destId="{11B07ACA-F012-4BF7-9E8D-DDDC952C7C1C}" srcOrd="2" destOrd="0" presId="urn:microsoft.com/office/officeart/2018/2/layout/IconLabelDescriptionList"/>
    <dgm:cxn modelId="{CBCB005C-D9A9-B94C-A494-B6E6BABB65B5}" type="presParOf" srcId="{793CCEA8-8AD9-4492-92C7-002789B673DF}" destId="{40EA4E80-47C6-4BC5-95CD-1D4B688E3C4A}" srcOrd="3" destOrd="0" presId="urn:microsoft.com/office/officeart/2018/2/layout/IconLabelDescriptionList"/>
    <dgm:cxn modelId="{18E82CA5-187D-EA46-B325-45FB61F2A995}" type="presParOf" srcId="{793CCEA8-8AD9-4492-92C7-002789B673DF}" destId="{66E0F139-8DC8-4749-AB12-BA46AEFB30AA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AFFC75-2CCC-2149-9A23-21657AC4FF4B}">
      <dsp:nvSpPr>
        <dsp:cNvPr id="0" name=""/>
        <dsp:cNvSpPr/>
      </dsp:nvSpPr>
      <dsp:spPr>
        <a:xfrm>
          <a:off x="6563" y="865420"/>
          <a:ext cx="2051635" cy="24619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6" tIns="0" rIns="202656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Overview</a:t>
          </a:r>
        </a:p>
      </dsp:txBody>
      <dsp:txXfrm>
        <a:off x="6563" y="1850206"/>
        <a:ext cx="2051635" cy="1477177"/>
      </dsp:txXfrm>
    </dsp:sp>
    <dsp:sp modelId="{F5CCC0D1-2640-6E44-8638-9B54970075B9}">
      <dsp:nvSpPr>
        <dsp:cNvPr id="0" name=""/>
        <dsp:cNvSpPr/>
      </dsp:nvSpPr>
      <dsp:spPr>
        <a:xfrm>
          <a:off x="6563" y="865420"/>
          <a:ext cx="2051635" cy="98478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6" tIns="165100" rIns="202656" bIns="16510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01</a:t>
          </a:r>
        </a:p>
      </dsp:txBody>
      <dsp:txXfrm>
        <a:off x="6563" y="865420"/>
        <a:ext cx="2051635" cy="984785"/>
      </dsp:txXfrm>
    </dsp:sp>
    <dsp:sp modelId="{838DD9E8-8D17-9245-AA5A-B36C6573095A}">
      <dsp:nvSpPr>
        <dsp:cNvPr id="0" name=""/>
        <dsp:cNvSpPr/>
      </dsp:nvSpPr>
      <dsp:spPr>
        <a:xfrm>
          <a:off x="2222329" y="865420"/>
          <a:ext cx="2051635" cy="246196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6" tIns="0" rIns="202656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Baseline Date, Key DI Populations, and Target Metrics</a:t>
          </a:r>
        </a:p>
      </dsp:txBody>
      <dsp:txXfrm>
        <a:off x="2222329" y="1850206"/>
        <a:ext cx="2051635" cy="1477177"/>
      </dsp:txXfrm>
    </dsp:sp>
    <dsp:sp modelId="{03D20863-22FF-1843-A45E-B45041EDE576}">
      <dsp:nvSpPr>
        <dsp:cNvPr id="0" name=""/>
        <dsp:cNvSpPr/>
      </dsp:nvSpPr>
      <dsp:spPr>
        <a:xfrm>
          <a:off x="2222329" y="865420"/>
          <a:ext cx="2051635" cy="98478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6" tIns="165100" rIns="202656" bIns="16510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02</a:t>
          </a:r>
        </a:p>
      </dsp:txBody>
      <dsp:txXfrm>
        <a:off x="2222329" y="865420"/>
        <a:ext cx="2051635" cy="984785"/>
      </dsp:txXfrm>
    </dsp:sp>
    <dsp:sp modelId="{D5D9BE4E-B226-C042-A2DA-AA615395345C}">
      <dsp:nvSpPr>
        <dsp:cNvPr id="0" name=""/>
        <dsp:cNvSpPr/>
      </dsp:nvSpPr>
      <dsp:spPr>
        <a:xfrm>
          <a:off x="4438096" y="865420"/>
          <a:ext cx="2051635" cy="246196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6" tIns="0" rIns="202656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Equity Gaps and Root Causes</a:t>
          </a:r>
        </a:p>
      </dsp:txBody>
      <dsp:txXfrm>
        <a:off x="4438096" y="1850206"/>
        <a:ext cx="2051635" cy="1477177"/>
      </dsp:txXfrm>
    </dsp:sp>
    <dsp:sp modelId="{128C6809-84E9-7F4C-AD5D-9DE1F8C7FC7F}">
      <dsp:nvSpPr>
        <dsp:cNvPr id="0" name=""/>
        <dsp:cNvSpPr/>
      </dsp:nvSpPr>
      <dsp:spPr>
        <a:xfrm>
          <a:off x="4438096" y="865420"/>
          <a:ext cx="2051635" cy="98478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6" tIns="165100" rIns="202656" bIns="16510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03</a:t>
          </a:r>
        </a:p>
      </dsp:txBody>
      <dsp:txXfrm>
        <a:off x="4438096" y="865420"/>
        <a:ext cx="2051635" cy="984785"/>
      </dsp:txXfrm>
    </dsp:sp>
    <dsp:sp modelId="{62E02FB8-62E4-B946-92EB-03E6F864AD6C}">
      <dsp:nvSpPr>
        <dsp:cNvPr id="0" name=""/>
        <dsp:cNvSpPr/>
      </dsp:nvSpPr>
      <dsp:spPr>
        <a:xfrm>
          <a:off x="6653863" y="865420"/>
          <a:ext cx="2051635" cy="246196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6" tIns="0" rIns="202656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SEAP Priorities and Goals</a:t>
          </a:r>
        </a:p>
      </dsp:txBody>
      <dsp:txXfrm>
        <a:off x="6653863" y="1850206"/>
        <a:ext cx="2051635" cy="1477177"/>
      </dsp:txXfrm>
    </dsp:sp>
    <dsp:sp modelId="{23F7C730-3010-ED48-AA30-E8336FC68C5F}">
      <dsp:nvSpPr>
        <dsp:cNvPr id="0" name=""/>
        <dsp:cNvSpPr/>
      </dsp:nvSpPr>
      <dsp:spPr>
        <a:xfrm>
          <a:off x="6653863" y="865420"/>
          <a:ext cx="2051635" cy="98478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6" tIns="165100" rIns="202656" bIns="16510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04</a:t>
          </a:r>
        </a:p>
      </dsp:txBody>
      <dsp:txXfrm>
        <a:off x="6653863" y="865420"/>
        <a:ext cx="2051635" cy="984785"/>
      </dsp:txXfrm>
    </dsp:sp>
    <dsp:sp modelId="{EC9448FE-E19D-0244-B468-4A82A54FA438}">
      <dsp:nvSpPr>
        <dsp:cNvPr id="0" name=""/>
        <dsp:cNvSpPr/>
      </dsp:nvSpPr>
      <dsp:spPr>
        <a:xfrm>
          <a:off x="8869630" y="865420"/>
          <a:ext cx="2051635" cy="246196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6" tIns="0" rIns="202656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Coordination with Existing Plans</a:t>
          </a:r>
        </a:p>
      </dsp:txBody>
      <dsp:txXfrm>
        <a:off x="8869630" y="1850206"/>
        <a:ext cx="2051635" cy="1477177"/>
      </dsp:txXfrm>
    </dsp:sp>
    <dsp:sp modelId="{9061B899-E8E9-F04B-9540-7313833CB012}">
      <dsp:nvSpPr>
        <dsp:cNvPr id="0" name=""/>
        <dsp:cNvSpPr/>
      </dsp:nvSpPr>
      <dsp:spPr>
        <a:xfrm>
          <a:off x="8869630" y="865420"/>
          <a:ext cx="2051635" cy="98478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656" tIns="165100" rIns="202656" bIns="16510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05</a:t>
          </a:r>
        </a:p>
      </dsp:txBody>
      <dsp:txXfrm>
        <a:off x="8869630" y="865420"/>
        <a:ext cx="2051635" cy="9847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09A8E7-6DD9-4A65-AD87-F4A3B5A68A46}">
      <dsp:nvSpPr>
        <dsp:cNvPr id="0" name=""/>
        <dsp:cNvSpPr/>
      </dsp:nvSpPr>
      <dsp:spPr>
        <a:xfrm>
          <a:off x="564387" y="0"/>
          <a:ext cx="1510523" cy="14241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3ED9D04-84D8-419F-98B0-11426D44DBF2}">
      <dsp:nvSpPr>
        <dsp:cNvPr id="0" name=""/>
        <dsp:cNvSpPr/>
      </dsp:nvSpPr>
      <dsp:spPr>
        <a:xfrm>
          <a:off x="564387" y="1617733"/>
          <a:ext cx="4315781" cy="610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800" b="1" kern="1200"/>
            <a:t>Disproportionate Impact (DI)</a:t>
          </a:r>
          <a:endParaRPr lang="en-US" sz="2800" kern="1200"/>
        </a:p>
      </dsp:txBody>
      <dsp:txXfrm>
        <a:off x="564387" y="1617733"/>
        <a:ext cx="4315781" cy="610364"/>
      </dsp:txXfrm>
    </dsp:sp>
    <dsp:sp modelId="{E3D8B9A8-19FC-4ADD-822C-6B8A6B54644E}">
      <dsp:nvSpPr>
        <dsp:cNvPr id="0" name=""/>
        <dsp:cNvSpPr/>
      </dsp:nvSpPr>
      <dsp:spPr>
        <a:xfrm>
          <a:off x="564387" y="2318120"/>
          <a:ext cx="4315781" cy="24559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Disproportionate impact refers to a situation in which a subgroup of students (e.g. by race, gender, disability status, etc.) attains a particular outcome at a </a:t>
          </a:r>
          <a:r>
            <a:rPr lang="en-US" sz="1600" b="1" i="1" kern="1200" dirty="0">
              <a:highlight>
                <a:srgbClr val="FFFF00"/>
              </a:highlight>
            </a:rPr>
            <a:t>substantially lower </a:t>
          </a:r>
          <a:r>
            <a:rPr lang="en-US" sz="1600" kern="1200" dirty="0"/>
            <a:t>rate than a reference group (or the system-wide rate), that suggests inequitable practices, policies, or barriers. 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highlight>
                <a:srgbClr val="FFFF00"/>
              </a:highlight>
            </a:rPr>
            <a:t>In other words: </a:t>
          </a:r>
          <a:r>
            <a:rPr lang="en-US" sz="1600" kern="1200" dirty="0">
              <a:highlight>
                <a:srgbClr val="FFFF00"/>
              </a:highlight>
            </a:rPr>
            <a:t>some students are </a:t>
          </a:r>
          <a:r>
            <a:rPr lang="en-US" sz="1600" i="1" kern="1200" dirty="0">
              <a:highlight>
                <a:srgbClr val="FFFF00"/>
              </a:highlight>
            </a:rPr>
            <a:t>“disproportionately impacted” </a:t>
          </a:r>
          <a:r>
            <a:rPr lang="en-US" sz="1600" kern="1200" dirty="0">
              <a:highlight>
                <a:srgbClr val="FFFF00"/>
              </a:highlight>
            </a:rPr>
            <a:t>when their access, progress, or success is impeded relative to peers, not explainable by legitimate differences.</a:t>
          </a:r>
        </a:p>
      </dsp:txBody>
      <dsp:txXfrm>
        <a:off x="564387" y="2318120"/>
        <a:ext cx="4315781" cy="2455927"/>
      </dsp:txXfrm>
    </dsp:sp>
    <dsp:sp modelId="{2822779A-3371-4DB3-9427-D498506927A7}">
      <dsp:nvSpPr>
        <dsp:cNvPr id="0" name=""/>
        <dsp:cNvSpPr/>
      </dsp:nvSpPr>
      <dsp:spPr>
        <a:xfrm>
          <a:off x="5635430" y="0"/>
          <a:ext cx="1510523" cy="142418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1B07ACA-F012-4BF7-9E8D-DDDC952C7C1C}">
      <dsp:nvSpPr>
        <dsp:cNvPr id="0" name=""/>
        <dsp:cNvSpPr/>
      </dsp:nvSpPr>
      <dsp:spPr>
        <a:xfrm>
          <a:off x="5635430" y="1617733"/>
          <a:ext cx="4315781" cy="610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800" b="1" kern="1200"/>
            <a:t>Measurement</a:t>
          </a:r>
          <a:endParaRPr lang="en-US" sz="2800" kern="1200"/>
        </a:p>
      </dsp:txBody>
      <dsp:txXfrm>
        <a:off x="5635430" y="1617733"/>
        <a:ext cx="4315781" cy="610364"/>
      </dsp:txXfrm>
    </dsp:sp>
    <dsp:sp modelId="{66E0F139-8DC8-4749-AB12-BA46AEFB30AA}">
      <dsp:nvSpPr>
        <dsp:cNvPr id="0" name=""/>
        <dsp:cNvSpPr/>
      </dsp:nvSpPr>
      <dsp:spPr>
        <a:xfrm>
          <a:off x="5635430" y="2318120"/>
          <a:ext cx="4315781" cy="24559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The CCCCO (Chancellor’s Office) provides guidance on standard methods to detect disproportionate impact, for example: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The </a:t>
          </a:r>
          <a:r>
            <a:rPr lang="en-US" sz="1900" b="1" kern="1200"/>
            <a:t>80% rule</a:t>
          </a:r>
          <a:r>
            <a:rPr lang="en-US" sz="1900" kern="1200"/>
            <a:t> (a subgroup’s rate is less than 80% of the best-performing group)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The </a:t>
          </a:r>
          <a:r>
            <a:rPr lang="en-US" sz="1900" b="1" kern="1200" dirty="0"/>
            <a:t>point-gap method</a:t>
          </a:r>
          <a:r>
            <a:rPr lang="en-US" sz="1900" kern="1200" dirty="0"/>
            <a:t> (percentage point difference vs. overall or reference rate)</a:t>
          </a:r>
        </a:p>
      </dsp:txBody>
      <dsp:txXfrm>
        <a:off x="5635430" y="2318120"/>
        <a:ext cx="4315781" cy="24559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99D84-DAC6-4B8A-89CE-56FB1EB22B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992D21-EB20-4CC0-89E2-9AF03EBDE2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036B12-B693-4D34-A6A9-F6DACEFFE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1E80-D2E9-4072-B027-21944C701AEF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BBFCF9-2458-4000-9B4F-BDF8AEAF7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CBF38-9F1C-4574-A8CF-F69DE96E6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114C0-909E-4659-8779-8F9CF653F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847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3167C-DC10-402A-AE9B-3ED8F7C37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63E90F-CBCF-401A-88D3-AE10F1F4A4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38C19-7367-4019-A606-0D31BBA2F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1E80-D2E9-4072-B027-21944C701AEF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1710CF-4B03-4375-87E1-F1EB8F73B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2E80DD-1ABD-4E84-AF20-8F34D0650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114C0-909E-4659-8779-8F9CF653F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88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6DDD49-B60F-4227-976E-7A95BD77A2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6E1A50-1667-4B8B-A4D7-C8D520619F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B6A9B-685D-4ACD-AE93-C5B50D0A7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1E80-D2E9-4072-B027-21944C701AEF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99EB67-8A33-4276-804B-7FF2F37F0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F7EED-5228-469E-BB5D-D4AA73EF4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114C0-909E-4659-8779-8F9CF653F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750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07F89-6628-4D37-9368-DF7598128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BC3D9-123E-40BB-A085-4FBB1FCF3A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7D8C7-E606-4C6D-8B79-7C98FCD8D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1E80-D2E9-4072-B027-21944C701AEF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677592-83CE-48B6-A615-655FF6FF3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B59F7-0B6D-468F-90D0-BCDAF18F1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114C0-909E-4659-8779-8F9CF653F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372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FCE07-085F-4F20-B80F-D62CEB44F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565BD4-3339-42D2-BC0B-1362C5163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154D69-A7F5-48D1-A9FF-CE2B7D120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1E80-D2E9-4072-B027-21944C701AEF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58F36-9ABE-4BEA-BA2C-55639576A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0D3D2E-6E5C-4B31-9763-F87A75D4B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114C0-909E-4659-8779-8F9CF653F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932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2A3B7-C290-426A-A017-6B1C68EC0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4D698-5A2B-4019-8934-C9C0B19231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E0B789-0DF8-4939-881F-C28746C020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57FF55-BF75-4643-8DD5-A9F7AAA09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1E80-D2E9-4072-B027-21944C701AEF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0316BF-38F0-4630-B9F8-98378E528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5B31B4-4F37-4505-B99B-C6804837C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114C0-909E-4659-8779-8F9CF653F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659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F3BA2-7241-457C-B5A2-CA6D2EF00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297F4B-2F9B-4D62-86F2-A19AC1A479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0E9BF-0888-4BF8-9CAC-9FFAF81C00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6B3173-6C35-426F-9148-070BB78BB2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6036BC-266F-498C-A5AE-1560DF74CF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9EF432-F6C5-4903-8093-2B58BC119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1E80-D2E9-4072-B027-21944C701AEF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2AB8F6-0A3E-4753-BF07-FDDB0E2A4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3EBF59-1499-4E69-A23E-F90F5587E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114C0-909E-4659-8779-8F9CF653F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427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4B42E-7FF4-4271-8C2C-66DE7D362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D90627-63F7-4397-A419-D2FBDA3BB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1E80-D2E9-4072-B027-21944C701AEF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FEDE99-D2A3-4DDC-83F9-4E9FF6275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4FA803-6362-4B92-84F9-C28B1DB29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114C0-909E-4659-8779-8F9CF653F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99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5496FB-FCC5-4707-A82D-1103426E6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1E80-D2E9-4072-B027-21944C701AEF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AD178F-ADE2-417F-98C6-A96AB9E55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CF523-6C0C-46A5-B85B-F167A87F1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114C0-909E-4659-8779-8F9CF653F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D4832-463F-4905-92C3-D8E2EDC28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BA531-56E2-46D4-BC15-24F0BE21E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800079-C346-4EA9-9E4C-D24D0DFA7C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F5DF8E-58F6-4024-A49E-B582B7BF7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1E80-D2E9-4072-B027-21944C701AEF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1CFBD5-DE1B-44B2-8D24-A0AF0BF5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0A113-21CD-461B-9A56-AB158F858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114C0-909E-4659-8779-8F9CF653F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803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84544-0A23-4270-8A91-E6C9784C3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9DD753-59F6-4D17-BAC5-5AAD9E0325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BC8771-131A-413E-98A5-6B7AF12940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C2316B-E9C5-44AC-8563-95FE12E2E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1E80-D2E9-4072-B027-21944C701AEF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826CEF-9CFF-4E37-822C-2C182D867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C3AD6D-A1A9-4FFA-92A1-45F199F43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114C0-909E-4659-8779-8F9CF653F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333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252CA5-9392-41AC-B6AF-82E9A6D9C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79C0FB-8641-4C88-9953-C7F588DEB7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50C26-F9B3-47CD-B56E-333B1CAC41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21E80-D2E9-4072-B027-21944C701AEF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905E3D-7F42-469C-AF2B-1F15997383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ABB6A-1F0F-4C6E-84E0-E1BD88535F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114C0-909E-4659-8779-8F9CF653F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20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ollegeofsanmateo.edu/emp22/05_reflection.php?utm_source=chatgpt.com" TargetMode="External"/><Relationship Id="rId2" Type="http://schemas.openxmlformats.org/officeDocument/2006/relationships/hyperlink" Target="https://collegeofsanmateo.edu/emp22/docs/CSM_Ed_Master_Plan_11-17-22_web.pdf?utm_source=chatgpt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llegeofsanmateo.edu/equity/docs/CSM_SEP.pdf?utm_source=chatgpt.com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collegeofsanmateo.edu/equity/docs/CSM_SEP.pdf?utm_source=chatgpt.com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collegeofsanmateo.edu/emp22/docs/CSM_Ed_Master_Plan_11-17-22_web.pdf?utm_source=chatgpt.com" TargetMode="External"/><Relationship Id="rId2" Type="http://schemas.openxmlformats.org/officeDocument/2006/relationships/hyperlink" Target="https://collegeofsanmateo.edu/emp22/03_service.php?utm_source=chatgpt.com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26">
            <a:extLst>
              <a:ext uri="{FF2B5EF4-FFF2-40B4-BE49-F238E27FC236}">
                <a16:creationId xmlns:a16="http://schemas.microsoft.com/office/drawing/2014/main" id="{E8A2AA33-D5C1-4C2E-BAA5-2AAF0E63E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8">
            <a:extLst>
              <a:ext uri="{FF2B5EF4-FFF2-40B4-BE49-F238E27FC236}">
                <a16:creationId xmlns:a16="http://schemas.microsoft.com/office/drawing/2014/main" id="{9657E063-AC92-4DBF-9A8C-429C5E2F2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41494"/>
            <a:ext cx="12192000" cy="4316506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0">
            <a:extLst>
              <a:ext uri="{FF2B5EF4-FFF2-40B4-BE49-F238E27FC236}">
                <a16:creationId xmlns:a16="http://schemas.microsoft.com/office/drawing/2014/main" id="{1FC90C7F-C82F-4383-8E86-8F056BBA8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217027" y="-378827"/>
            <a:ext cx="6858000" cy="7615655"/>
          </a:xfrm>
          <a:custGeom>
            <a:avLst/>
            <a:gdLst>
              <a:gd name="connsiteX0" fmla="*/ 0 w 6858000"/>
              <a:gd name="connsiteY0" fmla="*/ 7615655 h 7615655"/>
              <a:gd name="connsiteX1" fmla="*/ 0 w 6858000"/>
              <a:gd name="connsiteY1" fmla="*/ 7533862 h 7615655"/>
              <a:gd name="connsiteX2" fmla="*/ 1092812 w 6858000"/>
              <a:gd name="connsiteY2" fmla="*/ 7533862 h 7615655"/>
              <a:gd name="connsiteX3" fmla="*/ 1092812 w 6858000"/>
              <a:gd name="connsiteY3" fmla="*/ 81793 h 7615655"/>
              <a:gd name="connsiteX4" fmla="*/ 0 w 6858000"/>
              <a:gd name="connsiteY4" fmla="*/ 81793 h 7615655"/>
              <a:gd name="connsiteX5" fmla="*/ 0 w 6858000"/>
              <a:gd name="connsiteY5" fmla="*/ 0 h 7615655"/>
              <a:gd name="connsiteX6" fmla="*/ 1092812 w 6858000"/>
              <a:gd name="connsiteY6" fmla="*/ 0 h 7615655"/>
              <a:gd name="connsiteX7" fmla="*/ 5779244 w 6858000"/>
              <a:gd name="connsiteY7" fmla="*/ 0 h 7615655"/>
              <a:gd name="connsiteX8" fmla="*/ 6858000 w 6858000"/>
              <a:gd name="connsiteY8" fmla="*/ 0 h 7615655"/>
              <a:gd name="connsiteX9" fmla="*/ 6858000 w 6858000"/>
              <a:gd name="connsiteY9" fmla="*/ 81793 h 7615655"/>
              <a:gd name="connsiteX10" fmla="*/ 5779244 w 6858000"/>
              <a:gd name="connsiteY10" fmla="*/ 81793 h 7615655"/>
              <a:gd name="connsiteX11" fmla="*/ 5779244 w 6858000"/>
              <a:gd name="connsiteY11" fmla="*/ 7533862 h 7615655"/>
              <a:gd name="connsiteX12" fmla="*/ 6858000 w 6858000"/>
              <a:gd name="connsiteY12" fmla="*/ 7533862 h 7615655"/>
              <a:gd name="connsiteX13" fmla="*/ 6858000 w 6858000"/>
              <a:gd name="connsiteY13" fmla="*/ 7615655 h 7615655"/>
              <a:gd name="connsiteX14" fmla="*/ 5779244 w 6858000"/>
              <a:gd name="connsiteY14" fmla="*/ 7615655 h 7615655"/>
              <a:gd name="connsiteX15" fmla="*/ 1092812 w 6858000"/>
              <a:gd name="connsiteY15" fmla="*/ 7615655 h 7615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58000" h="7615655">
                <a:moveTo>
                  <a:pt x="0" y="7615655"/>
                </a:moveTo>
                <a:lnTo>
                  <a:pt x="0" y="7533862"/>
                </a:lnTo>
                <a:lnTo>
                  <a:pt x="1092812" y="7533862"/>
                </a:lnTo>
                <a:lnTo>
                  <a:pt x="1092812" y="81793"/>
                </a:lnTo>
                <a:lnTo>
                  <a:pt x="0" y="81793"/>
                </a:lnTo>
                <a:lnTo>
                  <a:pt x="0" y="0"/>
                </a:lnTo>
                <a:lnTo>
                  <a:pt x="1092812" y="0"/>
                </a:lnTo>
                <a:lnTo>
                  <a:pt x="5779244" y="0"/>
                </a:lnTo>
                <a:lnTo>
                  <a:pt x="6858000" y="0"/>
                </a:lnTo>
                <a:lnTo>
                  <a:pt x="6858000" y="81793"/>
                </a:lnTo>
                <a:lnTo>
                  <a:pt x="5779244" y="81793"/>
                </a:lnTo>
                <a:lnTo>
                  <a:pt x="5779244" y="7533862"/>
                </a:lnTo>
                <a:lnTo>
                  <a:pt x="6858000" y="7533862"/>
                </a:lnTo>
                <a:lnTo>
                  <a:pt x="6858000" y="7615655"/>
                </a:lnTo>
                <a:lnTo>
                  <a:pt x="5779244" y="7615655"/>
                </a:lnTo>
                <a:lnTo>
                  <a:pt x="1092812" y="7615655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5058EA-A035-41C7-9AB9-3CEC665470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6401" y="2043953"/>
            <a:ext cx="5780846" cy="1765198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</a:rPr>
              <a:t>2025-2028 Student Equity and Achievement Plan (SEAP)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0C8E93-50ED-4625-A596-CC69197426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6401" y="3901226"/>
            <a:ext cx="5780846" cy="1020397"/>
          </a:xfrm>
        </p:spPr>
        <p:txBody>
          <a:bodyPr>
            <a:norm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First Draft</a:t>
            </a:r>
          </a:p>
          <a:p>
            <a:r>
              <a:rPr lang="en-US" sz="1600">
                <a:solidFill>
                  <a:schemeClr val="bg1"/>
                </a:solidFill>
              </a:rPr>
              <a:t>David Galvez, Director of Equity</a:t>
            </a:r>
          </a:p>
          <a:p>
            <a:r>
              <a:rPr lang="en-US" sz="1600">
                <a:solidFill>
                  <a:schemeClr val="bg1"/>
                </a:solidFill>
              </a:rPr>
              <a:t>Oct 13, 2025</a:t>
            </a:r>
          </a:p>
        </p:txBody>
      </p:sp>
    </p:spTree>
    <p:extLst>
      <p:ext uri="{BB962C8B-B14F-4D97-AF65-F5344CB8AC3E}">
        <p14:creationId xmlns:p14="http://schemas.microsoft.com/office/powerpoint/2010/main" val="1943431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6" name="Freeform: Shape 25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56AD37FB-748C-4F7A-BC03-3232B432C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39" y="1075188"/>
            <a:ext cx="8231949" cy="4630468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79724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17A50130-E037-43C1-9CED-B431BE3557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60" y="447243"/>
            <a:ext cx="7895950" cy="5778192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04509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3DF651B8-2C57-43A8-8D16-2DF529B56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6B72C03-45E5-4E6F-9215-925540958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custGeom>
            <a:avLst/>
            <a:gdLst>
              <a:gd name="connsiteX0" fmla="*/ 4425477 w 12192000"/>
              <a:gd name="connsiteY0" fmla="*/ 0 h 6858000"/>
              <a:gd name="connsiteX1" fmla="*/ 4347610 w 12192000"/>
              <a:gd name="connsiteY1" fmla="*/ 0 h 6858000"/>
              <a:gd name="connsiteX2" fmla="*/ 4347610 w 12192000"/>
              <a:gd name="connsiteY2" fmla="*/ 1741593 h 6858000"/>
              <a:gd name="connsiteX3" fmla="*/ 0 w 12192000"/>
              <a:gd name="connsiteY3" fmla="*/ 1741593 h 6858000"/>
              <a:gd name="connsiteX4" fmla="*/ 0 w 12192000"/>
              <a:gd name="connsiteY4" fmla="*/ 1819459 h 6858000"/>
              <a:gd name="connsiteX5" fmla="*/ 4347610 w 12192000"/>
              <a:gd name="connsiteY5" fmla="*/ 1819459 h 6858000"/>
              <a:gd name="connsiteX6" fmla="*/ 4347610 w 12192000"/>
              <a:gd name="connsiteY6" fmla="*/ 6125184 h 6858000"/>
              <a:gd name="connsiteX7" fmla="*/ 0 w 12192000"/>
              <a:gd name="connsiteY7" fmla="*/ 6125184 h 6858000"/>
              <a:gd name="connsiteX8" fmla="*/ 0 w 12192000"/>
              <a:gd name="connsiteY8" fmla="*/ 6203050 h 6858000"/>
              <a:gd name="connsiteX9" fmla="*/ 4347610 w 12192000"/>
              <a:gd name="connsiteY9" fmla="*/ 6203050 h 6858000"/>
              <a:gd name="connsiteX10" fmla="*/ 4347610 w 12192000"/>
              <a:gd name="connsiteY10" fmla="*/ 6858000 h 6858000"/>
              <a:gd name="connsiteX11" fmla="*/ 4425477 w 12192000"/>
              <a:gd name="connsiteY11" fmla="*/ 6858000 h 6858000"/>
              <a:gd name="connsiteX12" fmla="*/ 4425477 w 12192000"/>
              <a:gd name="connsiteY12" fmla="*/ 6203050 h 6858000"/>
              <a:gd name="connsiteX13" fmla="*/ 11597671 w 12192000"/>
              <a:gd name="connsiteY13" fmla="*/ 6203050 h 6858000"/>
              <a:gd name="connsiteX14" fmla="*/ 12192000 w 12192000"/>
              <a:gd name="connsiteY14" fmla="*/ 6203050 h 6858000"/>
              <a:gd name="connsiteX15" fmla="*/ 12192000 w 12192000"/>
              <a:gd name="connsiteY15" fmla="*/ 6125184 h 6858000"/>
              <a:gd name="connsiteX16" fmla="*/ 11597671 w 12192000"/>
              <a:gd name="connsiteY16" fmla="*/ 6125184 h 6858000"/>
              <a:gd name="connsiteX17" fmla="*/ 11597671 w 12192000"/>
              <a:gd name="connsiteY17" fmla="*/ 1819459 h 6858000"/>
              <a:gd name="connsiteX18" fmla="*/ 12192000 w 12192000"/>
              <a:gd name="connsiteY18" fmla="*/ 1819459 h 6858000"/>
              <a:gd name="connsiteX19" fmla="*/ 12192000 w 12192000"/>
              <a:gd name="connsiteY19" fmla="*/ 1741593 h 6858000"/>
              <a:gd name="connsiteX20" fmla="*/ 4425477 w 12192000"/>
              <a:gd name="connsiteY20" fmla="*/ 174159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000" h="6858000">
                <a:moveTo>
                  <a:pt x="4425477" y="0"/>
                </a:moveTo>
                <a:lnTo>
                  <a:pt x="4347610" y="0"/>
                </a:lnTo>
                <a:lnTo>
                  <a:pt x="4347610" y="1741593"/>
                </a:lnTo>
                <a:lnTo>
                  <a:pt x="0" y="1741593"/>
                </a:lnTo>
                <a:lnTo>
                  <a:pt x="0" y="1819459"/>
                </a:lnTo>
                <a:lnTo>
                  <a:pt x="4347610" y="1819459"/>
                </a:lnTo>
                <a:lnTo>
                  <a:pt x="4347610" y="6125184"/>
                </a:lnTo>
                <a:lnTo>
                  <a:pt x="0" y="6125184"/>
                </a:lnTo>
                <a:lnTo>
                  <a:pt x="0" y="6203050"/>
                </a:lnTo>
                <a:lnTo>
                  <a:pt x="4347610" y="6203050"/>
                </a:lnTo>
                <a:lnTo>
                  <a:pt x="4347610" y="6858000"/>
                </a:lnTo>
                <a:lnTo>
                  <a:pt x="4425477" y="6858000"/>
                </a:lnTo>
                <a:lnTo>
                  <a:pt x="4425477" y="6203050"/>
                </a:lnTo>
                <a:lnTo>
                  <a:pt x="11597671" y="6203050"/>
                </a:lnTo>
                <a:lnTo>
                  <a:pt x="12192000" y="6203050"/>
                </a:lnTo>
                <a:lnTo>
                  <a:pt x="12192000" y="6125184"/>
                </a:lnTo>
                <a:lnTo>
                  <a:pt x="11597671" y="6125184"/>
                </a:lnTo>
                <a:lnTo>
                  <a:pt x="11597671" y="1819459"/>
                </a:lnTo>
                <a:lnTo>
                  <a:pt x="12192000" y="1819459"/>
                </a:lnTo>
                <a:lnTo>
                  <a:pt x="12192000" y="1741593"/>
                </a:lnTo>
                <a:lnTo>
                  <a:pt x="4425477" y="174159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F02783-FD69-4E97-8100-12B3E64F2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0233" y="2625624"/>
            <a:ext cx="4576119" cy="269618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Equity Gaps and Root Cause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CB6F4-0D92-4853-9DF9-51CFA02881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33879" y="2625624"/>
            <a:ext cx="3070441" cy="269618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25-28 CSM SEAP First Draft</a:t>
            </a:r>
          </a:p>
          <a:p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02ACFB9-0CCE-4C5A-BCC0-F3C061B67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91652" y="0"/>
            <a:ext cx="4400348" cy="1779814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915A3A7-9D83-4A16-8103-9FB0B6626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3064" y="6167619"/>
            <a:ext cx="4348936" cy="690382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08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DE61673E-FAAA-4AEE-8D32-5CAC93CD9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59279FE-5810-440F-B799-25803A014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8395" y="774750"/>
            <a:ext cx="3565361" cy="608325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A546AB-D0B2-437E-8F77-CFC71AF0C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791" y="1438834"/>
            <a:ext cx="2156012" cy="4249271"/>
          </a:xfrm>
        </p:spPr>
        <p:txBody>
          <a:bodyPr>
            <a:norm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Analysis and Root Cause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5ABD4F1-A860-48A4-84CD-EB40E1FC78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770606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1D8C0F2-1D8A-4908-857F-3DE6B0823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23053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AAE505A-BB7E-403F-A831-729C1F9989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59266" y="851069"/>
            <a:ext cx="6825307" cy="572509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effectLst/>
              </a:rPr>
              <a:t>Persistent Gaps Identified (2025–2028):</a:t>
            </a:r>
            <a:endParaRPr lang="en-US" altLang="en-US" sz="1600" dirty="0"/>
          </a:p>
          <a:p>
            <a:pPr marL="914400" lvl="2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effectLst/>
                <a:highlight>
                  <a:srgbClr val="FFFF00"/>
                </a:highlight>
              </a:rPr>
              <a:t>Continued disparities for </a:t>
            </a:r>
            <a:r>
              <a:rPr kumimoji="0" lang="en-US" altLang="en-US" sz="1300" b="0" i="1" u="none" strike="noStrike" cap="none" normalizeH="0" baseline="0" dirty="0">
                <a:ln>
                  <a:noFill/>
                </a:ln>
                <a:effectLst/>
                <a:highlight>
                  <a:srgbClr val="FFFF00"/>
                </a:highlight>
              </a:rPr>
              <a:t>Pacific Islander, Black/African American, Filipinx, and Latinx</a:t>
            </a:r>
            <a:r>
              <a:rPr kumimoji="0" lang="en-US" altLang="en-US" sz="1300" b="0" i="0" u="none" strike="noStrike" cap="none" normalizeH="0" baseline="0" dirty="0">
                <a:ln>
                  <a:noFill/>
                </a:ln>
                <a:effectLst/>
                <a:highlight>
                  <a:srgbClr val="FFFF00"/>
                </a:highlight>
              </a:rPr>
              <a:t> students in enrollment, persistence, completion, and transfer.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effectLst/>
              </a:rPr>
              <a:t>Root Causes</a:t>
            </a:r>
          </a:p>
          <a:p>
            <a:pPr marL="914400" lvl="2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effectLst/>
                <a:highlight>
                  <a:srgbClr val="FFFF00"/>
                </a:highlight>
              </a:rPr>
              <a:t>Inconsistent access to culturally responsive counseling and instruction</a:t>
            </a:r>
          </a:p>
          <a:p>
            <a:pPr marL="914400" lvl="2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effectLst/>
              </a:rPr>
              <a:t>Financial insecurity and complex onboarding systems</a:t>
            </a:r>
          </a:p>
          <a:p>
            <a:pPr marL="914400" lvl="2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effectLst/>
              </a:rPr>
              <a:t>Structural silos limiting coordination and accountability</a:t>
            </a:r>
          </a:p>
          <a:p>
            <a:pPr marL="914400" lvl="2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effectLst/>
              </a:rPr>
              <a:t>Insufficient integration of student voice in institutional decisions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effectLst/>
              </a:rPr>
              <a:t>Student-Driven Insights</a:t>
            </a:r>
          </a:p>
          <a:p>
            <a:pPr marL="914400" lvl="2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effectLst/>
                <a:highlight>
                  <a:srgbClr val="FFFF00"/>
                </a:highlight>
              </a:rPr>
              <a:t>Focus groups emphasized the impact of identity-based learning communities and caring, equity-minded faculty relationships.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effectLst/>
              </a:rPr>
              <a:t>Action Response</a:t>
            </a:r>
          </a:p>
          <a:p>
            <a:pPr marL="914400" lvl="2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effectLst/>
              </a:rPr>
              <a:t>SEAP invests in </a:t>
            </a:r>
            <a:r>
              <a:rPr kumimoji="0" lang="en-US" altLang="en-US" sz="1300" b="0" i="1" u="none" strike="noStrike" cap="none" normalizeH="0" baseline="0" dirty="0">
                <a:ln>
                  <a:noFill/>
                </a:ln>
                <a:effectLst/>
              </a:rPr>
              <a:t>equity-centered infrastructure, professional learning, and data-informed evaluation</a:t>
            </a:r>
            <a:r>
              <a:rPr kumimoji="0" lang="en-US" altLang="en-US" sz="1300" b="0" i="0" u="none" strike="noStrike" cap="none" normalizeH="0" baseline="0" dirty="0">
                <a:ln>
                  <a:noFill/>
                </a:ln>
                <a:effectLst/>
              </a:rPr>
              <a:t> to transform systemic conditions, not just program outcomes.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730E5F0-AD6E-4049-8FAB-A4D82343D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2751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401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DE61673E-FAAA-4AEE-8D32-5CAC93CD9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59279FE-5810-440F-B799-25803A014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8395" y="774750"/>
            <a:ext cx="3565361" cy="608325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A546AB-D0B2-437E-8F77-CFC71AF0C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791" y="1438834"/>
            <a:ext cx="2156012" cy="4249271"/>
          </a:xfrm>
        </p:spPr>
        <p:txBody>
          <a:bodyPr>
            <a:norm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Analysis and Root Cause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5ABD4F1-A860-48A4-84CD-EB40E1FC78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770606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1D8C0F2-1D8A-4908-857F-3DE6B0823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23053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AAE505A-BB7E-403F-A831-729C1F9989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59266" y="851069"/>
            <a:ext cx="6825307" cy="572509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algn="l" fontAlgn="base"/>
            <a:r>
              <a:rPr lang="en-US" sz="1600" b="1" i="0" dirty="0">
                <a:solidFill>
                  <a:srgbClr val="000000"/>
                </a:solidFill>
                <a:effectLst/>
              </a:rPr>
              <a:t>Key Institutional Findings (CSM-based data &amp; surveys)</a:t>
            </a:r>
            <a:endParaRPr lang="en-US" sz="1600" b="0" i="0" dirty="0">
              <a:solidFill>
                <a:srgbClr val="000000"/>
              </a:solidFill>
              <a:effectLst/>
            </a:endParaRPr>
          </a:p>
          <a:p>
            <a:pPr lvl="1" fontAlgn="base"/>
            <a:r>
              <a:rPr lang="en-US" sz="1400" b="0" i="0" dirty="0">
                <a:solidFill>
                  <a:srgbClr val="000000"/>
                </a:solidFill>
                <a:effectLst/>
              </a:rPr>
              <a:t>In 2021–2022, CSM conducted </a:t>
            </a:r>
            <a:r>
              <a:rPr lang="en-US" sz="1400" b="1" i="0" dirty="0">
                <a:solidFill>
                  <a:srgbClr val="000000"/>
                </a:solidFill>
                <a:effectLst/>
              </a:rPr>
              <a:t>antiracism surveys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 of students, faculty, and staff to assess perceptions of race equity, inclusion, and institutional culture. </a:t>
            </a:r>
            <a:r>
              <a:rPr lang="en-US" sz="1400" b="0" i="0" dirty="0">
                <a:solidFill>
                  <a:srgbClr val="000000"/>
                </a:solidFill>
                <a:effectLst/>
                <a:hlinkClick r:id="rId2" tooltip="https://collegeofsanmateo.edu/emp22/docs/CSM_Ed_Master_Plan_11-17-22_web.pdf?utm_source=chatgpt.com"/>
              </a:rPr>
              <a:t>College of San Mateo+1</a:t>
            </a:r>
            <a:endParaRPr lang="en-US" sz="1400" b="0" i="0" dirty="0">
              <a:solidFill>
                <a:srgbClr val="000000"/>
              </a:solidFill>
              <a:effectLst/>
            </a:endParaRPr>
          </a:p>
          <a:p>
            <a:pPr lvl="1" fontAlgn="base"/>
            <a:r>
              <a:rPr lang="en-US" sz="1400" b="0" i="0" dirty="0">
                <a:solidFill>
                  <a:srgbClr val="000000"/>
                </a:solidFill>
                <a:effectLst/>
              </a:rPr>
              <a:t>The </a:t>
            </a:r>
            <a:r>
              <a:rPr lang="en-US" sz="1400" b="1" i="0" dirty="0">
                <a:solidFill>
                  <a:srgbClr val="000000"/>
                </a:solidFill>
                <a:effectLst/>
              </a:rPr>
              <a:t>campus climate survey (Spring 2022; external </a:t>
            </a:r>
            <a:r>
              <a:rPr lang="en-US" sz="1400" b="1" i="0" dirty="0" err="1">
                <a:solidFill>
                  <a:srgbClr val="000000"/>
                </a:solidFill>
                <a:effectLst/>
              </a:rPr>
              <a:t>ModernThink</a:t>
            </a:r>
            <a:r>
              <a:rPr lang="en-US" sz="1400" b="1" i="0" dirty="0">
                <a:solidFill>
                  <a:srgbClr val="000000"/>
                </a:solidFill>
                <a:effectLst/>
              </a:rPr>
              <a:t>)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 unearthed challenges in </a:t>
            </a:r>
            <a:r>
              <a:rPr lang="en-US" sz="1400" b="0" i="1" dirty="0">
                <a:solidFill>
                  <a:srgbClr val="000000"/>
                </a:solidFill>
                <a:effectLst/>
              </a:rPr>
              <a:t>diversity, inclusion &amp; belonging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, </a:t>
            </a:r>
            <a:r>
              <a:rPr lang="en-US" sz="1400" b="0" i="1" dirty="0">
                <a:solidFill>
                  <a:srgbClr val="000000"/>
                </a:solidFill>
                <a:effectLst/>
              </a:rPr>
              <a:t>communication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, and </a:t>
            </a:r>
            <a:r>
              <a:rPr lang="en-US" sz="1400" b="0" i="1" dirty="0">
                <a:solidFill>
                  <a:srgbClr val="000000"/>
                </a:solidFill>
                <a:effectLst/>
              </a:rPr>
              <a:t>confidence in senior leadership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 as priority areas for growth. </a:t>
            </a:r>
            <a:r>
              <a:rPr lang="en-US" sz="1400" b="0" i="0" dirty="0">
                <a:solidFill>
                  <a:srgbClr val="000000"/>
                </a:solidFill>
                <a:effectLst/>
                <a:hlinkClick r:id="rId3" tooltip="https://collegeofsanmateo.edu/emp22/05_reflection.php?utm_source=chatgpt.com"/>
              </a:rPr>
              <a:t>College of San Mateo</a:t>
            </a:r>
            <a:endParaRPr lang="en-US" sz="1400" b="0" i="0" dirty="0">
              <a:solidFill>
                <a:srgbClr val="000000"/>
              </a:solidFill>
              <a:effectLst/>
            </a:endParaRPr>
          </a:p>
          <a:p>
            <a:pPr lvl="1" fontAlgn="base"/>
            <a:r>
              <a:rPr lang="en-US" sz="1400" b="0" i="0" dirty="0">
                <a:solidFill>
                  <a:srgbClr val="000000"/>
                </a:solidFill>
                <a:effectLst/>
              </a:rPr>
              <a:t>CSM’s </a:t>
            </a:r>
            <a:r>
              <a:rPr lang="en-US" sz="1400" b="1" i="0" dirty="0">
                <a:solidFill>
                  <a:srgbClr val="000000"/>
                </a:solidFill>
                <a:effectLst/>
              </a:rPr>
              <a:t>EMP “Reflection &amp; Growth”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 process explicitly cites feedback from community listening tours and climate/antiracism surveys, highlighting concerns that “policies, practices, and curricula … have not led to equitable outcomes” and need re-examination. </a:t>
            </a:r>
            <a:r>
              <a:rPr lang="en-US" sz="1400" b="0" i="0" dirty="0">
                <a:solidFill>
                  <a:srgbClr val="000000"/>
                </a:solidFill>
                <a:effectLst/>
                <a:hlinkClick r:id="rId3" tooltip="https://collegeofsanmateo.edu/emp22/05_reflection.php?utm_source=chatgpt.com"/>
              </a:rPr>
              <a:t>College of San Mateo+1</a:t>
            </a:r>
            <a:endParaRPr lang="en-US" sz="1400" b="0" i="0" dirty="0">
              <a:solidFill>
                <a:srgbClr val="000000"/>
              </a:solidFill>
              <a:effectLst/>
            </a:endParaRPr>
          </a:p>
          <a:p>
            <a:pPr lvl="1" fontAlgn="base"/>
            <a:r>
              <a:rPr lang="en-US" sz="1400" b="0" i="0" dirty="0">
                <a:solidFill>
                  <a:srgbClr val="000000"/>
                </a:solidFill>
                <a:effectLst/>
              </a:rPr>
              <a:t>Prior student equity planning documents note that </a:t>
            </a:r>
            <a:r>
              <a:rPr lang="en-US" sz="1400" b="1" i="0" dirty="0">
                <a:solidFill>
                  <a:srgbClr val="000000"/>
                </a:solidFill>
                <a:effectLst/>
              </a:rPr>
              <a:t>LGBTQ+ / nonbinary students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 have been historically undercounted or left unrecognized in data due to constraints in state MIS (which is binary by default), limiting visibility of their equity gaps. </a:t>
            </a:r>
            <a:r>
              <a:rPr lang="en-US" sz="1400" b="0" i="0" dirty="0">
                <a:solidFill>
                  <a:srgbClr val="000000"/>
                </a:solidFill>
                <a:effectLst/>
                <a:hlinkClick r:id="rId4" tooltip="https://collegeofsanmateo.edu/equity/docs/CSM_SEP.pdf?utm_source=chatgpt.com"/>
              </a:rPr>
              <a:t>College of San Mateo</a:t>
            </a:r>
            <a:endParaRPr lang="en-US" sz="1400" b="0" i="0" dirty="0">
              <a:solidFill>
                <a:srgbClr val="000000"/>
              </a:solidFill>
              <a:effectLst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endParaRPr kumimoji="0" lang="en-US" altLang="en-US" sz="13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730E5F0-AD6E-4049-8FAB-A4D82343D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2751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435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DE61673E-FAAA-4AEE-8D32-5CAC93CD9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59279FE-5810-440F-B799-25803A014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8395" y="774750"/>
            <a:ext cx="3565361" cy="608325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A546AB-D0B2-437E-8F77-CFC71AF0C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791" y="1438834"/>
            <a:ext cx="2156012" cy="4249271"/>
          </a:xfrm>
        </p:spPr>
        <p:txBody>
          <a:bodyPr>
            <a:norm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Analysis and Root Cause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5ABD4F1-A860-48A4-84CD-EB40E1FC78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770606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1D8C0F2-1D8A-4908-857F-3DE6B0823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23053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AAE505A-BB7E-403F-A831-729C1F9989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59266" y="851069"/>
            <a:ext cx="6825307" cy="572509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algn="l" fontAlgn="base"/>
            <a:r>
              <a:rPr lang="en-US" sz="1900" b="1" i="0" dirty="0">
                <a:solidFill>
                  <a:srgbClr val="000000"/>
                </a:solidFill>
                <a:effectLst/>
              </a:rPr>
              <a:t>Identified Root Causes (per CSM and student feedback)</a:t>
            </a:r>
            <a:endParaRPr lang="en-US" sz="1900" b="0" i="0" dirty="0">
              <a:solidFill>
                <a:srgbClr val="000000"/>
              </a:solidFill>
              <a:effectLst/>
            </a:endParaRPr>
          </a:p>
          <a:p>
            <a:pPr lvl="1" fontAlgn="base"/>
            <a:r>
              <a:rPr lang="en-US" sz="1500" b="1" i="0" dirty="0">
                <a:solidFill>
                  <a:srgbClr val="000000"/>
                </a:solidFill>
                <a:effectLst/>
              </a:rPr>
              <a:t>Institutional &amp; Structural Barriers</a:t>
            </a:r>
            <a:endParaRPr lang="en-US" sz="1500" dirty="0">
              <a:solidFill>
                <a:srgbClr val="000000"/>
              </a:solidFill>
            </a:endParaRPr>
          </a:p>
          <a:p>
            <a:pPr lvl="2" fontAlgn="base"/>
            <a:r>
              <a:rPr lang="en-US" sz="1200" b="0" i="0" dirty="0">
                <a:solidFill>
                  <a:srgbClr val="000000"/>
                </a:solidFill>
                <a:effectLst/>
              </a:rPr>
              <a:t>Inconsistent access to culturally responsive mentorship, counseling, and academic support (especially for DI  groups)</a:t>
            </a:r>
            <a:endParaRPr lang="en-US" sz="1200" dirty="0">
              <a:solidFill>
                <a:srgbClr val="000000"/>
              </a:solidFill>
            </a:endParaRPr>
          </a:p>
          <a:p>
            <a:pPr lvl="2" fontAlgn="base"/>
            <a:r>
              <a:rPr lang="en-US" sz="1200" b="0" i="0" dirty="0">
                <a:solidFill>
                  <a:srgbClr val="000000"/>
                </a:solidFill>
                <a:effectLst/>
              </a:rPr>
              <a:t>Siloed program structures and limited cross-divisional coordination reduce accountability for equity outcomes</a:t>
            </a:r>
            <a:endParaRPr lang="en-US" sz="1200" dirty="0">
              <a:solidFill>
                <a:srgbClr val="000000"/>
              </a:solidFill>
            </a:endParaRPr>
          </a:p>
          <a:p>
            <a:pPr lvl="2" fontAlgn="base"/>
            <a:r>
              <a:rPr lang="en-US" sz="1200" b="0" i="0" dirty="0">
                <a:solidFill>
                  <a:srgbClr val="000000"/>
                </a:solidFill>
                <a:effectLst/>
              </a:rPr>
              <a:t>Policies and resource allocations often fail equity impact review, perpetuating status quo inequities</a:t>
            </a:r>
          </a:p>
          <a:p>
            <a:pPr lvl="1" fontAlgn="base"/>
            <a:r>
              <a:rPr lang="en-US" sz="1500" b="1" i="0" dirty="0">
                <a:solidFill>
                  <a:srgbClr val="000000"/>
                </a:solidFill>
                <a:effectLst/>
              </a:rPr>
              <a:t>Curricular &amp; Pedagogical Factors</a:t>
            </a:r>
            <a:endParaRPr lang="en-US" sz="1500" dirty="0">
              <a:solidFill>
                <a:srgbClr val="000000"/>
              </a:solidFill>
            </a:endParaRPr>
          </a:p>
          <a:p>
            <a:pPr lvl="2" fontAlgn="base"/>
            <a:r>
              <a:rPr lang="en-US" sz="1200" b="0" i="0" dirty="0">
                <a:solidFill>
                  <a:srgbClr val="000000"/>
                </a:solidFill>
                <a:effectLst/>
              </a:rPr>
              <a:t>Incomplete integration of culturally sustaining or liberatory pedagogies into standard curricula</a:t>
            </a:r>
            <a:endParaRPr lang="en-US" sz="1200" dirty="0">
              <a:solidFill>
                <a:srgbClr val="000000"/>
              </a:solidFill>
            </a:endParaRPr>
          </a:p>
          <a:p>
            <a:pPr lvl="2" fontAlgn="base"/>
            <a:r>
              <a:rPr lang="en-US" sz="1200" b="0" i="0" dirty="0">
                <a:solidFill>
                  <a:srgbClr val="000000"/>
                </a:solidFill>
                <a:effectLst/>
              </a:rPr>
              <a:t>Lack of consistent professional development, training, and accountability around antiracism and equity for faculty/staff</a:t>
            </a:r>
          </a:p>
          <a:p>
            <a:pPr lvl="1" fontAlgn="base"/>
            <a:r>
              <a:rPr lang="en-US" sz="1500" b="1" i="0" dirty="0">
                <a:solidFill>
                  <a:srgbClr val="000000"/>
                </a:solidFill>
                <a:effectLst/>
              </a:rPr>
              <a:t>Student Experience &amp; System Navigation</a:t>
            </a:r>
            <a:endParaRPr lang="en-US" sz="1500" dirty="0">
              <a:solidFill>
                <a:srgbClr val="000000"/>
              </a:solidFill>
            </a:endParaRPr>
          </a:p>
          <a:p>
            <a:pPr lvl="2" fontAlgn="base"/>
            <a:r>
              <a:rPr lang="en-US" sz="1200" b="0" i="0" dirty="0">
                <a:solidFill>
                  <a:srgbClr val="000000"/>
                </a:solidFill>
                <a:effectLst/>
              </a:rPr>
              <a:t>Complex onboarding, enrollment, financial aid, and registration systems pose barriers (especially for first-gen, nontraditional, multilingual students)</a:t>
            </a:r>
            <a:endParaRPr lang="en-US" sz="1200" dirty="0">
              <a:solidFill>
                <a:srgbClr val="000000"/>
              </a:solidFill>
            </a:endParaRPr>
          </a:p>
          <a:p>
            <a:pPr lvl="2" fontAlgn="base"/>
            <a:r>
              <a:rPr lang="en-US" sz="1200" b="0" i="0" dirty="0">
                <a:solidFill>
                  <a:srgbClr val="000000"/>
                </a:solidFill>
                <a:effectLst/>
              </a:rPr>
              <a:t>Financial insecurity, work–school balance, housing/transportation constraints reduce persistence</a:t>
            </a:r>
            <a:endParaRPr lang="en-US" sz="1200" dirty="0">
              <a:solidFill>
                <a:srgbClr val="000000"/>
              </a:solidFill>
            </a:endParaRPr>
          </a:p>
          <a:p>
            <a:pPr lvl="2" fontAlgn="base"/>
            <a:r>
              <a:rPr lang="en-US" sz="1200" b="0" i="0" dirty="0">
                <a:solidFill>
                  <a:srgbClr val="000000"/>
                </a:solidFill>
                <a:effectLst/>
              </a:rPr>
              <a:t>Students report insufficient representation, mentoring, and responsive support for overlapping identities (e.g. race + queer identity, veteran status)</a:t>
            </a:r>
          </a:p>
          <a:p>
            <a:pPr lvl="1" fontAlgn="base"/>
            <a:r>
              <a:rPr lang="en-US" sz="1500" b="1" i="0" dirty="0">
                <a:solidFill>
                  <a:srgbClr val="000000"/>
                </a:solidFill>
                <a:effectLst/>
              </a:rPr>
              <a:t>Data &amp; Voice Gaps</a:t>
            </a:r>
            <a:endParaRPr lang="en-US" sz="1500" dirty="0">
              <a:solidFill>
                <a:srgbClr val="000000"/>
              </a:solidFill>
            </a:endParaRPr>
          </a:p>
          <a:p>
            <a:pPr lvl="2" fontAlgn="base"/>
            <a:r>
              <a:rPr lang="en-US" sz="1200" b="0" i="0" dirty="0">
                <a:solidFill>
                  <a:srgbClr val="000000"/>
                </a:solidFill>
                <a:effectLst/>
              </a:rPr>
              <a:t>Gaps in how student identity is collected (e.g. MIS limitations regarding LGBTQ+ identities) reduce visibility of some equity gaps </a:t>
            </a:r>
            <a:r>
              <a:rPr lang="en-US" sz="1200" b="0" i="0" dirty="0">
                <a:solidFill>
                  <a:srgbClr val="000000"/>
                </a:solidFill>
                <a:effectLst/>
                <a:hlinkClick r:id="rId2" tooltip="https://collegeofsanmateo.edu/equity/docs/CSM_SEP.pdf?utm_source=chatgpt.com"/>
              </a:rPr>
              <a:t>College of San Mateo</a:t>
            </a:r>
            <a:endParaRPr lang="en-US" sz="1200" dirty="0">
              <a:solidFill>
                <a:srgbClr val="000000"/>
              </a:solidFill>
            </a:endParaRPr>
          </a:p>
          <a:p>
            <a:pPr lvl="2" fontAlgn="base"/>
            <a:r>
              <a:rPr lang="en-US" sz="1200" b="0" i="0" dirty="0">
                <a:solidFill>
                  <a:srgbClr val="000000"/>
                </a:solidFill>
                <a:effectLst/>
              </a:rPr>
              <a:t>Uneven use of disaggregated data, student voice, and feedback loops in decision making</a:t>
            </a:r>
            <a:endParaRPr lang="en-US" sz="1200" dirty="0">
              <a:solidFill>
                <a:srgbClr val="000000"/>
              </a:solidFill>
            </a:endParaRPr>
          </a:p>
          <a:p>
            <a:pPr lvl="2" fontAlgn="base"/>
            <a:r>
              <a:rPr lang="en-US" sz="1200" b="0" i="0" dirty="0">
                <a:solidFill>
                  <a:srgbClr val="000000"/>
                </a:solidFill>
                <a:effectLst/>
              </a:rPr>
              <a:t> Underutilization of qualitative feedback (listening sessions, focus groups) as a complement to quantitative data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endParaRPr kumimoji="0" lang="en-US" altLang="en-US" sz="13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730E5F0-AD6E-4049-8FAB-A4D82343D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2751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413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3DF651B8-2C57-43A8-8D16-2DF529B56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6B72C03-45E5-4E6F-9215-925540958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custGeom>
            <a:avLst/>
            <a:gdLst>
              <a:gd name="connsiteX0" fmla="*/ 4425477 w 12192000"/>
              <a:gd name="connsiteY0" fmla="*/ 0 h 6858000"/>
              <a:gd name="connsiteX1" fmla="*/ 4347610 w 12192000"/>
              <a:gd name="connsiteY1" fmla="*/ 0 h 6858000"/>
              <a:gd name="connsiteX2" fmla="*/ 4347610 w 12192000"/>
              <a:gd name="connsiteY2" fmla="*/ 1741593 h 6858000"/>
              <a:gd name="connsiteX3" fmla="*/ 0 w 12192000"/>
              <a:gd name="connsiteY3" fmla="*/ 1741593 h 6858000"/>
              <a:gd name="connsiteX4" fmla="*/ 0 w 12192000"/>
              <a:gd name="connsiteY4" fmla="*/ 1819459 h 6858000"/>
              <a:gd name="connsiteX5" fmla="*/ 4347610 w 12192000"/>
              <a:gd name="connsiteY5" fmla="*/ 1819459 h 6858000"/>
              <a:gd name="connsiteX6" fmla="*/ 4347610 w 12192000"/>
              <a:gd name="connsiteY6" fmla="*/ 6125184 h 6858000"/>
              <a:gd name="connsiteX7" fmla="*/ 0 w 12192000"/>
              <a:gd name="connsiteY7" fmla="*/ 6125184 h 6858000"/>
              <a:gd name="connsiteX8" fmla="*/ 0 w 12192000"/>
              <a:gd name="connsiteY8" fmla="*/ 6203050 h 6858000"/>
              <a:gd name="connsiteX9" fmla="*/ 4347610 w 12192000"/>
              <a:gd name="connsiteY9" fmla="*/ 6203050 h 6858000"/>
              <a:gd name="connsiteX10" fmla="*/ 4347610 w 12192000"/>
              <a:gd name="connsiteY10" fmla="*/ 6858000 h 6858000"/>
              <a:gd name="connsiteX11" fmla="*/ 4425477 w 12192000"/>
              <a:gd name="connsiteY11" fmla="*/ 6858000 h 6858000"/>
              <a:gd name="connsiteX12" fmla="*/ 4425477 w 12192000"/>
              <a:gd name="connsiteY12" fmla="*/ 6203050 h 6858000"/>
              <a:gd name="connsiteX13" fmla="*/ 11597671 w 12192000"/>
              <a:gd name="connsiteY13" fmla="*/ 6203050 h 6858000"/>
              <a:gd name="connsiteX14" fmla="*/ 12192000 w 12192000"/>
              <a:gd name="connsiteY14" fmla="*/ 6203050 h 6858000"/>
              <a:gd name="connsiteX15" fmla="*/ 12192000 w 12192000"/>
              <a:gd name="connsiteY15" fmla="*/ 6125184 h 6858000"/>
              <a:gd name="connsiteX16" fmla="*/ 11597671 w 12192000"/>
              <a:gd name="connsiteY16" fmla="*/ 6125184 h 6858000"/>
              <a:gd name="connsiteX17" fmla="*/ 11597671 w 12192000"/>
              <a:gd name="connsiteY17" fmla="*/ 1819459 h 6858000"/>
              <a:gd name="connsiteX18" fmla="*/ 12192000 w 12192000"/>
              <a:gd name="connsiteY18" fmla="*/ 1819459 h 6858000"/>
              <a:gd name="connsiteX19" fmla="*/ 12192000 w 12192000"/>
              <a:gd name="connsiteY19" fmla="*/ 1741593 h 6858000"/>
              <a:gd name="connsiteX20" fmla="*/ 4425477 w 12192000"/>
              <a:gd name="connsiteY20" fmla="*/ 174159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000" h="6858000">
                <a:moveTo>
                  <a:pt x="4425477" y="0"/>
                </a:moveTo>
                <a:lnTo>
                  <a:pt x="4347610" y="0"/>
                </a:lnTo>
                <a:lnTo>
                  <a:pt x="4347610" y="1741593"/>
                </a:lnTo>
                <a:lnTo>
                  <a:pt x="0" y="1741593"/>
                </a:lnTo>
                <a:lnTo>
                  <a:pt x="0" y="1819459"/>
                </a:lnTo>
                <a:lnTo>
                  <a:pt x="4347610" y="1819459"/>
                </a:lnTo>
                <a:lnTo>
                  <a:pt x="4347610" y="6125184"/>
                </a:lnTo>
                <a:lnTo>
                  <a:pt x="0" y="6125184"/>
                </a:lnTo>
                <a:lnTo>
                  <a:pt x="0" y="6203050"/>
                </a:lnTo>
                <a:lnTo>
                  <a:pt x="4347610" y="6203050"/>
                </a:lnTo>
                <a:lnTo>
                  <a:pt x="4347610" y="6858000"/>
                </a:lnTo>
                <a:lnTo>
                  <a:pt x="4425477" y="6858000"/>
                </a:lnTo>
                <a:lnTo>
                  <a:pt x="4425477" y="6203050"/>
                </a:lnTo>
                <a:lnTo>
                  <a:pt x="11597671" y="6203050"/>
                </a:lnTo>
                <a:lnTo>
                  <a:pt x="12192000" y="6203050"/>
                </a:lnTo>
                <a:lnTo>
                  <a:pt x="12192000" y="6125184"/>
                </a:lnTo>
                <a:lnTo>
                  <a:pt x="11597671" y="6125184"/>
                </a:lnTo>
                <a:lnTo>
                  <a:pt x="11597671" y="1819459"/>
                </a:lnTo>
                <a:lnTo>
                  <a:pt x="12192000" y="1819459"/>
                </a:lnTo>
                <a:lnTo>
                  <a:pt x="12192000" y="1741593"/>
                </a:lnTo>
                <a:lnTo>
                  <a:pt x="4425477" y="174159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B4A5C6-449F-44DB-A647-774EBAFF1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0233" y="2625624"/>
            <a:ext cx="4576119" cy="269618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25-28 CSM SEAP Goals and Priority Strategies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A8567-E05E-42FF-8064-250AB7F641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33879" y="2625624"/>
            <a:ext cx="3070441" cy="269618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25-28 CSM SEAP First Draft</a:t>
            </a:r>
          </a:p>
          <a:p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02ACFB9-0CCE-4C5A-BCC0-F3C061B67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91652" y="0"/>
            <a:ext cx="4400348" cy="1779814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915A3A7-9D83-4A16-8103-9FB0B6626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3064" y="6167619"/>
            <a:ext cx="4348936" cy="690382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500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203CBE6E-E6B2-417D-A61A-D5F70F02A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466BE98-0341-4CFA-8601-3E68FB730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39937"/>
            <a:ext cx="4525605" cy="5778126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BDC383-4543-4D63-8B4F-EF9565685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539" y="1458180"/>
            <a:ext cx="3100522" cy="3941640"/>
          </a:xfrm>
        </p:spPr>
        <p:txBody>
          <a:bodyPr>
            <a:norm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25-28 CSM SEAP Goals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63E89A1-984A-4500-9453-4203AD1B8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9937"/>
            <a:ext cx="12192000" cy="64008"/>
          </a:xfrm>
          <a:prstGeom prst="rect">
            <a:avLst/>
          </a:prstGeom>
          <a:solidFill>
            <a:schemeClr val="tx2">
              <a:lumMod val="50000"/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4F13-AFB4-41CD-B31E-728B4EFDA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1683" y="1100911"/>
            <a:ext cx="6900463" cy="4896298"/>
          </a:xfrm>
        </p:spPr>
        <p:txBody>
          <a:bodyPr anchor="ctr">
            <a:normAutofit/>
          </a:bodyPr>
          <a:lstStyle/>
          <a:p>
            <a:pPr marL="0" marR="0" indent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2025-2028 SEAP Goals</a:t>
            </a:r>
          </a:p>
          <a:p>
            <a:pPr marL="0" marR="0" indent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en-US" sz="2000" b="1" dirty="0"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Close equity gaps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for identified DI student populations.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Enhance sense of belonging, engagement, academic mindset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 performance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for DI student populations.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Strengthen academic and student support infrastructure 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 better serve DI student populations.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Build institutional capacity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for equity-centered professional learning and continuous improvement.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3FD642B-C569-4ABB-AE20-EFA6BC995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254055"/>
            <a:ext cx="12192000" cy="64008"/>
          </a:xfrm>
          <a:prstGeom prst="rect">
            <a:avLst/>
          </a:prstGeom>
          <a:solidFill>
            <a:schemeClr val="tx2">
              <a:lumMod val="50000"/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A92FED3-1F18-4138-B4E4-627D78B00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64601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81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A61E7EDE-CB4A-402F-B0FB-8640C35891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C2BBEB8-4077-499F-80FD-AA9827A8D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8395" y="608243"/>
            <a:ext cx="3380205" cy="544507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F2C88C-D485-466B-B870-34356FDCD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791" y="1005303"/>
            <a:ext cx="2032490" cy="4427309"/>
          </a:xfrm>
        </p:spPr>
        <p:txBody>
          <a:bodyPr>
            <a:norm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25-28 CSM SEAP Priority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682ED-5BCE-47EA-9805-0A3422609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4990" y="1152480"/>
            <a:ext cx="6472701" cy="4416586"/>
          </a:xfrm>
        </p:spPr>
        <p:txBody>
          <a:bodyPr anchor="ctr">
            <a:normAutofit fontScale="85000" lnSpcReduction="10000"/>
          </a:bodyPr>
          <a:lstStyle/>
          <a:p>
            <a:pPr marL="0" marR="0" indent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2025-2028 SEAP Priority Strategies</a:t>
            </a:r>
          </a:p>
          <a:p>
            <a:pPr marL="0" marR="0" indent="0">
              <a:spcBef>
                <a:spcPts val="1000"/>
              </a:spcBef>
              <a:spcAft>
                <a:spcPts val="0"/>
              </a:spcAft>
              <a:buNone/>
            </a:pPr>
            <a:endParaRPr lang="en-US" sz="1900" b="1" dirty="0"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Strengthen </a:t>
            </a:r>
            <a:r>
              <a:rPr lang="en-US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culturally sustaining pedagogy</a:t>
            </a:r>
            <a:r>
              <a:rPr lang="en-US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and coordination across learning communities.</a:t>
            </a: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Expand </a:t>
            </a:r>
            <a:r>
              <a:rPr lang="en-US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mentorship and counseling</a:t>
            </a:r>
            <a:r>
              <a:rPr lang="en-US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opportunities across DI populations.</a:t>
            </a: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Redesign </a:t>
            </a:r>
            <a:r>
              <a:rPr lang="en-US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onboarding and outreach strategies</a:t>
            </a:r>
            <a:r>
              <a:rPr lang="en-US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to improve equitable access and address successful enrollment gaps.</a:t>
            </a: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Implement </a:t>
            </a:r>
            <a:r>
              <a:rPr lang="en-US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equity-focused evaluation</a:t>
            </a:r>
            <a:r>
              <a:rPr lang="en-US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using Office of Equity dashboards and student voice data.</a:t>
            </a: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Integrate </a:t>
            </a:r>
            <a:r>
              <a:rPr lang="en-US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professional development</a:t>
            </a:r>
            <a:r>
              <a:rPr lang="en-US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for classified professionals, faculty, and student staff to strengthen equity competencies.</a:t>
            </a: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F3B7728-0C26-4662-B285-85C64552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053319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8C367AD-9838-470A-87EF-678609CC8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770606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0CF1642-4E76-4223-A010-6334380A2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4236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3225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8" name="Freeform: Shape 37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 descr="A white sheet with black text&#10;&#10;Description automatically generated">
            <a:extLst>
              <a:ext uri="{FF2B5EF4-FFF2-40B4-BE49-F238E27FC236}">
                <a16:creationId xmlns:a16="http://schemas.microsoft.com/office/drawing/2014/main" id="{9BE1D38B-C215-4327-F16D-3F7DB7096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172" y="242634"/>
            <a:ext cx="5794799" cy="6036251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41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7608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41640C-C3AD-45B5-8514-1587D72F8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Agenda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49860F9-077D-BBCA-B6D3-091F4662E4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022230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81140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table of informational text&#10;&#10;Description automatically generated with medium confidence">
            <a:extLst>
              <a:ext uri="{FF2B5EF4-FFF2-40B4-BE49-F238E27FC236}">
                <a16:creationId xmlns:a16="http://schemas.microsoft.com/office/drawing/2014/main" id="{345EB67A-F53E-B724-928D-F2D25DE51D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499" y="488442"/>
            <a:ext cx="6063006" cy="588111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EE8577E-DE8F-D538-8C50-E92A5CAA593C}"/>
              </a:ext>
            </a:extLst>
          </p:cNvPr>
          <p:cNvSpPr txBox="1"/>
          <p:nvPr/>
        </p:nvSpPr>
        <p:spPr>
          <a:xfrm>
            <a:off x="1202499" y="212942"/>
            <a:ext cx="1027133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Program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351F66-0847-164D-777B-6358B3076617}"/>
              </a:ext>
            </a:extLst>
          </p:cNvPr>
          <p:cNvSpPr txBox="1"/>
          <p:nvPr/>
        </p:nvSpPr>
        <p:spPr>
          <a:xfrm>
            <a:off x="2296406" y="212942"/>
            <a:ext cx="1457066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Strategies/Support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81460D-5B2A-557B-A5FE-1BADAB7C3366}"/>
              </a:ext>
            </a:extLst>
          </p:cNvPr>
          <p:cNvSpPr txBox="1"/>
          <p:nvPr/>
        </p:nvSpPr>
        <p:spPr>
          <a:xfrm>
            <a:off x="3806687" y="212942"/>
            <a:ext cx="1490732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SEAP Goals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DF7BFC-8BD8-EA28-F3BC-FBE1F2D93AE8}"/>
              </a:ext>
            </a:extLst>
          </p:cNvPr>
          <p:cNvSpPr txBox="1"/>
          <p:nvPr/>
        </p:nvSpPr>
        <p:spPr>
          <a:xfrm>
            <a:off x="5350634" y="212941"/>
            <a:ext cx="1490731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EMP Alignment</a:t>
            </a:r>
          </a:p>
        </p:txBody>
      </p:sp>
    </p:spTree>
    <p:extLst>
      <p:ext uri="{BB962C8B-B14F-4D97-AF65-F5344CB8AC3E}">
        <p14:creationId xmlns:p14="http://schemas.microsoft.com/office/powerpoint/2010/main" val="3919935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851843-537B-2827-CB1B-17AA67D11A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766291"/>
            <a:ext cx="7047923" cy="532118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9DD62DC-4904-D20B-D170-764D6B870452}"/>
              </a:ext>
            </a:extLst>
          </p:cNvPr>
          <p:cNvSpPr txBox="1"/>
          <p:nvPr/>
        </p:nvSpPr>
        <p:spPr>
          <a:xfrm>
            <a:off x="669714" y="489289"/>
            <a:ext cx="1017058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Program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AFFA3E-E9CB-2227-964A-2D1363F29A0C}"/>
              </a:ext>
            </a:extLst>
          </p:cNvPr>
          <p:cNvSpPr txBox="1"/>
          <p:nvPr/>
        </p:nvSpPr>
        <p:spPr>
          <a:xfrm>
            <a:off x="1849145" y="489291"/>
            <a:ext cx="1457066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Strategies/Support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B68055-6B5C-9583-269A-F5A5902A7C70}"/>
              </a:ext>
            </a:extLst>
          </p:cNvPr>
          <p:cNvSpPr txBox="1"/>
          <p:nvPr/>
        </p:nvSpPr>
        <p:spPr>
          <a:xfrm>
            <a:off x="3664622" y="489290"/>
            <a:ext cx="1490732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SEAP Goals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18A171-7679-5332-B2BD-73B8D5C00A1A}"/>
              </a:ext>
            </a:extLst>
          </p:cNvPr>
          <p:cNvSpPr txBox="1"/>
          <p:nvPr/>
        </p:nvSpPr>
        <p:spPr>
          <a:xfrm>
            <a:off x="5480100" y="489289"/>
            <a:ext cx="1490731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EMP Alignment</a:t>
            </a:r>
          </a:p>
        </p:txBody>
      </p:sp>
    </p:spTree>
    <p:extLst>
      <p:ext uri="{BB962C8B-B14F-4D97-AF65-F5344CB8AC3E}">
        <p14:creationId xmlns:p14="http://schemas.microsoft.com/office/powerpoint/2010/main" val="37597616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92C7C8-7919-F8BE-1F28-8A7EB6AC7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694179"/>
            <a:ext cx="7694418" cy="498213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0B9D037-F8BF-6847-C52A-EE45BEFEC738}"/>
              </a:ext>
            </a:extLst>
          </p:cNvPr>
          <p:cNvSpPr txBox="1"/>
          <p:nvPr/>
        </p:nvSpPr>
        <p:spPr>
          <a:xfrm>
            <a:off x="5874026" y="417180"/>
            <a:ext cx="1444417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EMP Alignment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835967-C3C0-1A41-A594-DA9CDDD2904D}"/>
              </a:ext>
            </a:extLst>
          </p:cNvPr>
          <p:cNvSpPr txBox="1"/>
          <p:nvPr/>
        </p:nvSpPr>
        <p:spPr>
          <a:xfrm>
            <a:off x="3891095" y="417179"/>
            <a:ext cx="1490732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SEAP Goals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B2244D-A558-9533-5014-E63414B087BB}"/>
              </a:ext>
            </a:extLst>
          </p:cNvPr>
          <p:cNvSpPr txBox="1"/>
          <p:nvPr/>
        </p:nvSpPr>
        <p:spPr>
          <a:xfrm>
            <a:off x="1941830" y="417178"/>
            <a:ext cx="1457066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Strategies/Support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816C28-ED44-801E-4B4E-BEFE3B457531}"/>
              </a:ext>
            </a:extLst>
          </p:cNvPr>
          <p:cNvSpPr txBox="1"/>
          <p:nvPr/>
        </p:nvSpPr>
        <p:spPr>
          <a:xfrm>
            <a:off x="643467" y="417177"/>
            <a:ext cx="1017058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3138408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61E7EDE-CB4A-402F-B0FB-8640C35891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2BBEB8-4077-499F-80FD-AA9827A8D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8395" y="608243"/>
            <a:ext cx="3380205" cy="544507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6B2979-9B4B-4BF4-99C8-928912A4A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791" y="1005303"/>
            <a:ext cx="2032490" cy="4427309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SEAP Strategies and Goals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b="1" dirty="0">
                <a:solidFill>
                  <a:schemeClr val="bg1"/>
                </a:solidFill>
              </a:rPr>
              <a:t>CSM </a:t>
            </a:r>
            <a:r>
              <a:rPr lang="en-US" sz="2800" b="1" dirty="0" err="1">
                <a:solidFill>
                  <a:schemeClr val="bg1"/>
                </a:solidFill>
              </a:rPr>
              <a:t>Coastside</a:t>
            </a:r>
            <a:r>
              <a:rPr lang="en-US" sz="2800" b="1" dirty="0">
                <a:solidFill>
                  <a:schemeClr val="bg1"/>
                </a:solidFill>
              </a:rPr>
              <a:t>: </a:t>
            </a:r>
            <a:r>
              <a:rPr lang="en-US" sz="2800" dirty="0">
                <a:solidFill>
                  <a:schemeClr val="bg1"/>
                </a:solidFill>
              </a:rPr>
              <a:t>Building Equity on the Coast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89750-F165-4CBC-9F8F-2C4355D2A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2243" y="1288934"/>
            <a:ext cx="6605449" cy="4280132"/>
          </a:xfrm>
        </p:spPr>
        <p:txBody>
          <a:bodyPr anchor="ctr">
            <a:normAutofit/>
          </a:bodyPr>
          <a:lstStyle/>
          <a:p>
            <a:pPr algn="l" fontAlgn="base"/>
            <a:r>
              <a:rPr lang="en-US" sz="1800" b="1" i="0" dirty="0">
                <a:solidFill>
                  <a:srgbClr val="000000"/>
                </a:solidFill>
                <a:effectLst/>
              </a:rPr>
              <a:t>Context &amp; EMP Referenced Realities</a:t>
            </a:r>
            <a:endParaRPr lang="en-US" sz="1800" b="0" i="0" dirty="0">
              <a:solidFill>
                <a:srgbClr val="000000"/>
              </a:solidFill>
              <a:effectLst/>
            </a:endParaRPr>
          </a:p>
          <a:p>
            <a:pPr lvl="1" fontAlgn="base"/>
            <a:r>
              <a:rPr lang="en-US" sz="1400" b="1" i="0" dirty="0" err="1">
                <a:solidFill>
                  <a:srgbClr val="000000"/>
                </a:solidFill>
                <a:effectLst/>
              </a:rPr>
              <a:t>Coastside</a:t>
            </a:r>
            <a:r>
              <a:rPr lang="en-US" sz="1400" b="1" i="0" dirty="0">
                <a:solidFill>
                  <a:srgbClr val="000000"/>
                </a:solidFill>
                <a:effectLst/>
              </a:rPr>
              <a:t> is Historically </a:t>
            </a:r>
            <a:r>
              <a:rPr lang="en-US" sz="1400" b="1" dirty="0">
                <a:solidFill>
                  <a:srgbClr val="000000"/>
                </a:solidFill>
              </a:rPr>
              <a:t>U</a:t>
            </a:r>
            <a:r>
              <a:rPr lang="en-US" sz="1400" b="1" i="0" dirty="0">
                <a:solidFill>
                  <a:srgbClr val="000000"/>
                </a:solidFill>
                <a:effectLst/>
              </a:rPr>
              <a:t>nderserved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: The EMP calls out the </a:t>
            </a:r>
            <a:r>
              <a:rPr lang="en-US" sz="1400" b="0" i="0" dirty="0" err="1">
                <a:solidFill>
                  <a:srgbClr val="000000"/>
                </a:solidFill>
                <a:effectLst/>
              </a:rPr>
              <a:t>Coastside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 region (Half Moon Bay, </a:t>
            </a:r>
            <a:r>
              <a:rPr lang="en-US" sz="1400" b="0" i="0" dirty="0" err="1">
                <a:solidFill>
                  <a:srgbClr val="000000"/>
                </a:solidFill>
                <a:effectLst/>
              </a:rPr>
              <a:t>Montara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, Moss Beach, El Granada, Princeton, Miramar) as “distinct … under-resourced” due to geography, limited transportation, and agriculture-based economy. </a:t>
            </a:r>
            <a:r>
              <a:rPr lang="en-US" sz="1400" b="0" i="0" dirty="0">
                <a:solidFill>
                  <a:srgbClr val="000000"/>
                </a:solidFill>
                <a:effectLst/>
                <a:hlinkClick r:id="rId2" tooltip="https://collegeofsanmateo.edu/emp22/03_service.php?utm_source=chatgpt.com"/>
              </a:rPr>
              <a:t>College of San Mateo+1</a:t>
            </a:r>
            <a:endParaRPr lang="en-US" sz="1400" b="0" i="0" dirty="0">
              <a:solidFill>
                <a:srgbClr val="000000"/>
              </a:solidFill>
              <a:effectLst/>
            </a:endParaRPr>
          </a:p>
          <a:p>
            <a:pPr lvl="1" fontAlgn="base"/>
            <a:r>
              <a:rPr lang="en-US" sz="1400" b="1" i="0" dirty="0">
                <a:solidFill>
                  <a:srgbClr val="000000"/>
                </a:solidFill>
                <a:effectLst/>
              </a:rPr>
              <a:t>Economic &amp; Resource Disparities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: The EMP highlights that many </a:t>
            </a:r>
            <a:r>
              <a:rPr lang="en-US" sz="1400" b="0" i="0" dirty="0" err="1">
                <a:solidFill>
                  <a:srgbClr val="000000"/>
                </a:solidFill>
                <a:effectLst/>
              </a:rPr>
              <a:t>Coastside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 neighborhoods have median incomes below $100K and lower rates of bachelor’s degree attainment, creating outreach gaps. </a:t>
            </a:r>
            <a:r>
              <a:rPr lang="en-US" sz="1400" b="0" i="0" dirty="0">
                <a:solidFill>
                  <a:srgbClr val="000000"/>
                </a:solidFill>
                <a:effectLst/>
                <a:hlinkClick r:id="rId2" tooltip="https://collegeofsanmateo.edu/emp22/03_service.php?utm_source=chatgpt.com"/>
              </a:rPr>
              <a:t>College of San Mateo</a:t>
            </a:r>
            <a:endParaRPr lang="en-US" sz="1400" b="0" i="0" dirty="0">
              <a:solidFill>
                <a:srgbClr val="000000"/>
              </a:solidFill>
              <a:effectLst/>
            </a:endParaRPr>
          </a:p>
          <a:p>
            <a:pPr lvl="1" fontAlgn="base"/>
            <a:r>
              <a:rPr lang="en-US" sz="1400" b="1" i="0" dirty="0">
                <a:solidFill>
                  <a:srgbClr val="000000"/>
                </a:solidFill>
                <a:effectLst/>
              </a:rPr>
              <a:t>Physical &amp; transportation barriers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: Some students residing on the coast must travel up to 20 miles one way to reach the main campus, complicating access to in-person services. </a:t>
            </a:r>
            <a:r>
              <a:rPr lang="en-US" sz="1400" b="0" i="0" dirty="0">
                <a:solidFill>
                  <a:srgbClr val="000000"/>
                </a:solidFill>
                <a:effectLst/>
                <a:hlinkClick r:id="rId2" tooltip="https://collegeofsanmateo.edu/emp22/03_service.php?utm_source=chatgpt.com"/>
              </a:rPr>
              <a:t>College of San Mateo</a:t>
            </a:r>
            <a:endParaRPr lang="en-US" sz="1400" b="0" i="0" dirty="0">
              <a:solidFill>
                <a:srgbClr val="000000"/>
              </a:solidFill>
              <a:effectLst/>
            </a:endParaRPr>
          </a:p>
          <a:p>
            <a:pPr lvl="1" fontAlgn="base"/>
            <a:r>
              <a:rPr lang="en-US" sz="1400" b="1" i="0" dirty="0">
                <a:solidFill>
                  <a:srgbClr val="000000"/>
                </a:solidFill>
                <a:effectLst/>
              </a:rPr>
              <a:t>Agriculture and migrant labor context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: The EMP emphasizes an agricultural economy and presence of migrant farmworker population in </a:t>
            </a:r>
            <a:r>
              <a:rPr lang="en-US" sz="1400" b="0" i="0" dirty="0" err="1">
                <a:solidFill>
                  <a:srgbClr val="000000"/>
                </a:solidFill>
                <a:effectLst/>
              </a:rPr>
              <a:t>Coastside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, which informs barrier dynamics in enrollment, scheduling, and support services. </a:t>
            </a:r>
            <a:r>
              <a:rPr lang="en-US" sz="1400" b="0" i="0" dirty="0">
                <a:solidFill>
                  <a:srgbClr val="000000"/>
                </a:solidFill>
                <a:effectLst/>
                <a:hlinkClick r:id="rId3" tooltip="https://collegeofsanmateo.edu/emp22/docs/CSM_Ed_Master_Plan_11-17-22_web.pdf?utm_source=chatgpt.com"/>
              </a:rPr>
              <a:t>College of San Mateo+1</a:t>
            </a:r>
            <a:endParaRPr lang="en-US" sz="1400" b="0" i="0" dirty="0">
              <a:solidFill>
                <a:srgbClr val="000000"/>
              </a:solidFill>
              <a:effectLst/>
            </a:endParaRPr>
          </a:p>
          <a:p>
            <a:endParaRPr lang="en-US" sz="11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3B7728-0C26-4662-B285-85C64552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053319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C367AD-9838-470A-87EF-678609CC8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770606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CF1642-4E76-4223-A010-6334380A2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4236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7249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3CBE6E-E6B2-417D-A61A-D5F70F02A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466BE98-0341-4CFA-8601-3E68FB730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39937"/>
            <a:ext cx="4525605" cy="5778126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C3DD73-5C7A-26C0-46E2-4EE8CFFF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539" y="1458180"/>
            <a:ext cx="3100522" cy="394164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CSM </a:t>
            </a:r>
            <a:r>
              <a:rPr lang="en-US" sz="2800" b="1" dirty="0" err="1">
                <a:solidFill>
                  <a:schemeClr val="bg1"/>
                </a:solidFill>
              </a:rPr>
              <a:t>Coastside</a:t>
            </a:r>
            <a:r>
              <a:rPr lang="en-US" sz="2800" b="1" dirty="0">
                <a:solidFill>
                  <a:schemeClr val="bg1"/>
                </a:solidFill>
              </a:rPr>
              <a:t>: </a:t>
            </a:r>
            <a:r>
              <a:rPr lang="en-US" sz="2800" dirty="0">
                <a:solidFill>
                  <a:schemeClr val="bg1"/>
                </a:solidFill>
              </a:rPr>
              <a:t>Building Equity on the Coast on the Coast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63E89A1-984A-4500-9453-4203AD1B8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9937"/>
            <a:ext cx="12192000" cy="64008"/>
          </a:xfrm>
          <a:prstGeom prst="rect">
            <a:avLst/>
          </a:prstGeom>
          <a:solidFill>
            <a:schemeClr val="tx2">
              <a:lumMod val="50000"/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48FBDF-2205-39B3-B5DD-BD1928A9C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1996" y="977030"/>
            <a:ext cx="6837833" cy="5059136"/>
          </a:xfrm>
        </p:spPr>
        <p:txBody>
          <a:bodyPr anchor="ctr">
            <a:normAutofit/>
          </a:bodyPr>
          <a:lstStyle/>
          <a:p>
            <a:pPr fontAlgn="base"/>
            <a:r>
              <a:rPr lang="en-US" sz="1800" b="1" i="0" dirty="0">
                <a:effectLst/>
              </a:rPr>
              <a:t>Key Equity Focus Areas (Tied to EMP Realities)</a:t>
            </a:r>
            <a:endParaRPr lang="en-US" sz="1800" b="0" i="0" dirty="0">
              <a:effectLst/>
            </a:endParaRPr>
          </a:p>
          <a:p>
            <a:pPr lvl="1" fontAlgn="base"/>
            <a:r>
              <a:rPr lang="en-US" sz="1600" b="1" i="0" dirty="0">
                <a:effectLst/>
              </a:rPr>
              <a:t>Careers &amp; Workforce Pathways for </a:t>
            </a:r>
            <a:r>
              <a:rPr lang="en-US" sz="1600" b="1" i="0" dirty="0" err="1">
                <a:effectLst/>
              </a:rPr>
              <a:t>Coastside</a:t>
            </a:r>
            <a:br>
              <a:rPr lang="en-US" sz="1600" b="0" i="0" dirty="0">
                <a:effectLst/>
              </a:rPr>
            </a:br>
            <a:r>
              <a:rPr lang="en-US" sz="1400" b="0" i="0" dirty="0">
                <a:effectLst/>
              </a:rPr>
              <a:t>Develop and align academic and CTE pathways tailored to local industries (agriculture, sustainable food systems, coastal/environmental sectors) to bridge education and local economy.</a:t>
            </a:r>
          </a:p>
          <a:p>
            <a:pPr lvl="1" fontAlgn="base"/>
            <a:r>
              <a:rPr lang="en-US" sz="1600" b="1" i="0" dirty="0">
                <a:effectLst/>
              </a:rPr>
              <a:t>Targeted Outreach to Migrant &amp; Farmworker Communities</a:t>
            </a:r>
            <a:br>
              <a:rPr lang="en-US" sz="1600" b="0" i="0" dirty="0">
                <a:effectLst/>
              </a:rPr>
            </a:br>
            <a:r>
              <a:rPr lang="en-US" sz="1400" b="0" i="0" dirty="0">
                <a:effectLst/>
              </a:rPr>
              <a:t>Use multilingual, place-based outreach, flexible scheduling, and support services recognizing EMP’s identification of migrant labor communities as underrepresented.</a:t>
            </a:r>
          </a:p>
          <a:p>
            <a:pPr lvl="1" fontAlgn="base"/>
            <a:r>
              <a:rPr lang="en-US" sz="1600" b="1" i="0" dirty="0" err="1">
                <a:effectLst/>
              </a:rPr>
              <a:t>Coastside</a:t>
            </a:r>
            <a:r>
              <a:rPr lang="en-US" sz="1600" b="1" i="0" dirty="0">
                <a:effectLst/>
              </a:rPr>
              <a:t>-Relevant Curriculum</a:t>
            </a:r>
            <a:br>
              <a:rPr lang="en-US" sz="1600" b="0" i="0" dirty="0">
                <a:effectLst/>
              </a:rPr>
            </a:br>
            <a:r>
              <a:rPr lang="en-US" sz="1400" b="0" i="0" dirty="0">
                <a:effectLst/>
              </a:rPr>
              <a:t>Offer courses reflecting the coastal, agricultural, and environmental context, increasing relevance and student engagement for </a:t>
            </a:r>
            <a:r>
              <a:rPr lang="en-US" sz="1400" b="0" i="0" dirty="0" err="1">
                <a:effectLst/>
              </a:rPr>
              <a:t>Coastside</a:t>
            </a:r>
            <a:r>
              <a:rPr lang="en-US" sz="1400" b="0" i="0" dirty="0">
                <a:effectLst/>
              </a:rPr>
              <a:t> learners.</a:t>
            </a:r>
          </a:p>
          <a:p>
            <a:pPr lvl="1" fontAlgn="base"/>
            <a:r>
              <a:rPr lang="en-US" sz="1600" b="1" i="0" dirty="0">
                <a:effectLst/>
              </a:rPr>
              <a:t>Enhanced Access &amp; Recruitment</a:t>
            </a:r>
            <a:br>
              <a:rPr lang="en-US" sz="1600" b="0" i="0" dirty="0">
                <a:effectLst/>
              </a:rPr>
            </a:br>
            <a:r>
              <a:rPr lang="en-US" sz="1400" b="0" i="0" dirty="0">
                <a:effectLst/>
              </a:rPr>
              <a:t>Strengthen partnerships with </a:t>
            </a:r>
            <a:r>
              <a:rPr lang="en-US" sz="1400" b="0" i="0" dirty="0" err="1">
                <a:effectLst/>
              </a:rPr>
              <a:t>Coastside</a:t>
            </a:r>
            <a:r>
              <a:rPr lang="en-US" sz="1400" b="0" i="0" dirty="0">
                <a:effectLst/>
              </a:rPr>
              <a:t> high schools, community organizations, and local media to reduce distance and awareness barriers. </a:t>
            </a:r>
            <a:r>
              <a:rPr lang="en-US" sz="1400" dirty="0"/>
              <a:t>I</a:t>
            </a:r>
            <a:r>
              <a:rPr lang="en-US" sz="1400" b="0" i="0" dirty="0">
                <a:effectLst/>
              </a:rPr>
              <a:t>n line with EMP’s goal to better serve underrepresented neighborhoods.</a:t>
            </a:r>
          </a:p>
          <a:p>
            <a:pPr lvl="1" fontAlgn="base"/>
            <a:r>
              <a:rPr lang="en-US" sz="1600" b="1" i="0" dirty="0">
                <a:effectLst/>
              </a:rPr>
              <a:t>Equity-Centered Counseling &amp; Support at </a:t>
            </a:r>
            <a:r>
              <a:rPr lang="en-US" sz="1600" b="1" i="0" dirty="0" err="1">
                <a:effectLst/>
              </a:rPr>
              <a:t>Coastside</a:t>
            </a:r>
            <a:br>
              <a:rPr lang="en-US" sz="1600" b="0" i="0" dirty="0">
                <a:effectLst/>
              </a:rPr>
            </a:br>
            <a:r>
              <a:rPr lang="en-US" sz="1400" b="0" i="0" dirty="0">
                <a:effectLst/>
              </a:rPr>
              <a:t>Embed counseling, academic advising, financial aid, and student support on-site or through hybrid models to mitigate geographic and resource constraints.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3FD642B-C569-4ABB-AE20-EFA6BC995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254055"/>
            <a:ext cx="12192000" cy="64008"/>
          </a:xfrm>
          <a:prstGeom prst="rect">
            <a:avLst/>
          </a:prstGeom>
          <a:solidFill>
            <a:schemeClr val="tx2">
              <a:lumMod val="50000"/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A92FED3-1F18-4138-B4E4-627D78B00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64601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842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61E7EDE-CB4A-402F-B0FB-8640C35891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2BBEB8-4077-499F-80FD-AA9827A8D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8395" y="608243"/>
            <a:ext cx="3380205" cy="544507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9FC16D-25D7-43A2-80CB-00687D54B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791" y="1005303"/>
            <a:ext cx="2032490" cy="4427309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SEAP Strategies and Goals: 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b="1" dirty="0">
                <a:solidFill>
                  <a:schemeClr val="bg1"/>
                </a:solidFill>
              </a:rPr>
              <a:t>CSM SEAP Mini-Grants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40F50-5E16-4569-9A62-0B07FE845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3705" y="755375"/>
            <a:ext cx="7007086" cy="5108712"/>
          </a:xfrm>
        </p:spPr>
        <p:txBody>
          <a:bodyPr anchor="ctr">
            <a:noAutofit/>
          </a:bodyPr>
          <a:lstStyle/>
          <a:p>
            <a:pPr algn="l" fontAlgn="base"/>
            <a:r>
              <a:rPr lang="en-US" sz="1600" b="1" i="0" dirty="0">
                <a:solidFill>
                  <a:srgbClr val="000000"/>
                </a:solidFill>
                <a:effectLst/>
              </a:rPr>
              <a:t>Purpose</a:t>
            </a:r>
            <a:endParaRPr lang="en-US" sz="1600" b="0" i="0" dirty="0">
              <a:solidFill>
                <a:srgbClr val="000000"/>
              </a:solidFill>
              <a:effectLst/>
            </a:endParaRPr>
          </a:p>
          <a:p>
            <a:pPr lvl="1" fontAlgn="base"/>
            <a:r>
              <a:rPr lang="en-US" sz="1400" b="0" i="0" dirty="0">
                <a:solidFill>
                  <a:srgbClr val="000000"/>
                </a:solidFill>
                <a:effectLst/>
              </a:rPr>
              <a:t>Introduce a flexible, </a:t>
            </a:r>
            <a:r>
              <a:rPr lang="en-US" sz="1400" b="0" i="1" dirty="0">
                <a:solidFill>
                  <a:srgbClr val="000000"/>
                </a:solidFill>
                <a:effectLst/>
              </a:rPr>
              <a:t>non-personnel 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funding mechanism that </a:t>
            </a:r>
            <a:r>
              <a:rPr lang="en-US" sz="1400" b="1" i="0" dirty="0">
                <a:solidFill>
                  <a:srgbClr val="000000"/>
                </a:solidFill>
                <a:effectLst/>
              </a:rPr>
              <a:t>empowers academic departments, identity centers, learning communities, and student-facing offices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 to launch innovative, equity-focused initiatives.</a:t>
            </a:r>
          </a:p>
          <a:p>
            <a:pPr lvl="1" fontAlgn="base"/>
            <a:r>
              <a:rPr lang="en-US" sz="1400" i="0" dirty="0">
                <a:solidFill>
                  <a:srgbClr val="000000"/>
                </a:solidFill>
                <a:effectLst/>
              </a:rPr>
              <a:t>Advance the </a:t>
            </a:r>
            <a:r>
              <a:rPr lang="en-US" sz="1400" b="1" i="0" dirty="0">
                <a:solidFill>
                  <a:srgbClr val="000000"/>
                </a:solidFill>
                <a:effectLst/>
              </a:rPr>
              <a:t>2025–2028 SEAP 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and </a:t>
            </a:r>
            <a:r>
              <a:rPr lang="en-US" sz="1400" b="1" i="0" dirty="0">
                <a:solidFill>
                  <a:srgbClr val="000000"/>
                </a:solidFill>
                <a:effectLst/>
              </a:rPr>
              <a:t>Educational Master Plan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 goals by strengthening collaboration, equity-minded innovation, and institutional learning.</a:t>
            </a:r>
          </a:p>
          <a:p>
            <a:r>
              <a:rPr lang="en-US" sz="1600" b="1" dirty="0"/>
              <a:t>Alignment with IEPI &amp; EMP</a:t>
            </a:r>
          </a:p>
          <a:p>
            <a:pPr lvl="1"/>
            <a:r>
              <a:rPr lang="en-US" sz="1400" dirty="0"/>
              <a:t>Builds on the </a:t>
            </a:r>
            <a:r>
              <a:rPr lang="en-US" sz="1400" b="1" dirty="0"/>
              <a:t>IEPI Grant’s professional learning model</a:t>
            </a:r>
            <a:r>
              <a:rPr lang="en-US" sz="1400" dirty="0"/>
              <a:t> and CSM’s Educational Master Plan by fostering innovation, collaboration, and sustainability in equity-driven practice.</a:t>
            </a:r>
          </a:p>
          <a:p>
            <a:r>
              <a:rPr lang="en-US" sz="1600" b="1" dirty="0"/>
              <a:t>(Some) Focus Areas for 2025–2028:</a:t>
            </a:r>
          </a:p>
          <a:p>
            <a:pPr lvl="1"/>
            <a:r>
              <a:rPr lang="en-US" sz="1400" b="1" dirty="0"/>
              <a:t>Equity-Focused Professional Development:</a:t>
            </a:r>
            <a:r>
              <a:rPr lang="en-US" sz="1400" dirty="0"/>
              <a:t> Continue and expand micro-courses, workshops, and coaching launched through the IEPI Grant.</a:t>
            </a:r>
          </a:p>
          <a:p>
            <a:pPr lvl="1"/>
            <a:r>
              <a:rPr lang="en-US" sz="1400" b="1" dirty="0"/>
              <a:t>Language Access &amp; Translation Services:</a:t>
            </a:r>
            <a:r>
              <a:rPr lang="en-US" sz="1400" dirty="0"/>
              <a:t> Improve equity in communication by funding </a:t>
            </a:r>
            <a:r>
              <a:rPr lang="en-US" sz="1400" b="1" dirty="0"/>
              <a:t>translation, outreach, recruitment, and marketing materials</a:t>
            </a:r>
            <a:r>
              <a:rPr lang="en-US" sz="1400" dirty="0"/>
              <a:t> in multiple languages to reach historically underserved communities.</a:t>
            </a:r>
          </a:p>
          <a:p>
            <a:pPr lvl="1"/>
            <a:r>
              <a:rPr lang="en-US" sz="1400" b="1" dirty="0"/>
              <a:t>Outreach &amp; Enrollment Equity:</a:t>
            </a:r>
            <a:r>
              <a:rPr lang="en-US" sz="1400" dirty="0"/>
              <a:t> Update enrollment forms, promotional materials, and digital outreach tools to better reflect CSM’s diverse communities.</a:t>
            </a:r>
          </a:p>
          <a:p>
            <a:pPr lvl="1"/>
            <a:r>
              <a:rPr lang="en-US" sz="1400" b="1" i="0" dirty="0">
                <a:solidFill>
                  <a:srgbClr val="000000"/>
                </a:solidFill>
                <a:effectLst/>
              </a:rPr>
              <a:t>Data-Informed Pilot Projects:</a:t>
            </a:r>
            <a:br>
              <a:rPr lang="en-US" sz="1400" dirty="0"/>
            </a:br>
            <a:r>
              <a:rPr lang="en-US" sz="1400" b="0" i="0" dirty="0">
                <a:solidFill>
                  <a:srgbClr val="000000"/>
                </a:solidFill>
                <a:effectLst/>
              </a:rPr>
              <a:t>Support innovative, evidence-based projects that use disaggregated data and student voice to test scalable equity solutions.</a:t>
            </a:r>
            <a:br>
              <a:rPr lang="en-US" sz="1400" dirty="0"/>
            </a:br>
            <a:endParaRPr lang="en-US" sz="1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3B7728-0C26-4662-B285-85C64552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053319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C367AD-9838-470A-87EF-678609CC8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770606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CF1642-4E76-4223-A010-6334380A2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4236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6803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61E7EDE-CB4A-402F-B0FB-8640C35891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2BBEB8-4077-499F-80FD-AA9827A8D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8395" y="608243"/>
            <a:ext cx="3380205" cy="544507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9FC16D-25D7-43A2-80CB-00687D54B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791" y="1005303"/>
            <a:ext cx="2032490" cy="4427309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SEAP Strategies and Goals: 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b="1" dirty="0">
                <a:solidFill>
                  <a:schemeClr val="bg1"/>
                </a:solidFill>
              </a:rPr>
              <a:t>CSM SEAP Mini-Grants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40F50-5E16-4569-9A62-0B07FE845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3705" y="755375"/>
            <a:ext cx="7007086" cy="5108712"/>
          </a:xfrm>
        </p:spPr>
        <p:txBody>
          <a:bodyPr anchor="ctr">
            <a:noAutofit/>
          </a:bodyPr>
          <a:lstStyle/>
          <a:p>
            <a:pPr algn="l" fontAlgn="base"/>
            <a:r>
              <a:rPr lang="en-US" sz="1600" b="1" i="0" dirty="0">
                <a:solidFill>
                  <a:srgbClr val="000000"/>
                </a:solidFill>
                <a:effectLst/>
              </a:rPr>
              <a:t>Intersectional &amp; Coalition-Building Criteria</a:t>
            </a:r>
            <a:endParaRPr lang="en-US" sz="1600" b="0" i="0" dirty="0">
              <a:solidFill>
                <a:srgbClr val="000000"/>
              </a:solidFill>
              <a:effectLst/>
            </a:endParaRPr>
          </a:p>
          <a:p>
            <a:pPr algn="l" fontAlgn="base">
              <a:lnSpc>
                <a:spcPct val="200000"/>
              </a:lnSpc>
            </a:pPr>
            <a:r>
              <a:rPr lang="en-US" sz="1400" b="0" i="0" dirty="0">
                <a:solidFill>
                  <a:srgbClr val="000000"/>
                </a:solidFill>
                <a:effectLst/>
              </a:rPr>
              <a:t>Mini-grant proposals will be </a:t>
            </a:r>
            <a:r>
              <a:rPr lang="en-US" sz="1400" b="1" i="0" dirty="0">
                <a:solidFill>
                  <a:srgbClr val="000000"/>
                </a:solidFill>
                <a:effectLst/>
              </a:rPr>
              <a:t>prioritized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 if they:</a:t>
            </a:r>
          </a:p>
          <a:p>
            <a:pPr lvl="1" fontAlgn="base"/>
            <a:r>
              <a:rPr lang="en-US" sz="1400" b="1" i="0" dirty="0">
                <a:solidFill>
                  <a:srgbClr val="000000"/>
                </a:solidFill>
                <a:effectLst/>
              </a:rPr>
              <a:t>Center Equity and Antiracism through an Intersectional Lens:</a:t>
            </a:r>
            <a:br>
              <a:rPr lang="en-US" sz="1400" b="0" i="0" dirty="0">
                <a:solidFill>
                  <a:srgbClr val="000000"/>
                </a:solidFill>
                <a:effectLst/>
              </a:rPr>
            </a:br>
            <a:r>
              <a:rPr lang="en-US" sz="1400" b="0" i="0" dirty="0">
                <a:solidFill>
                  <a:srgbClr val="000000"/>
                </a:solidFill>
                <a:effectLst/>
              </a:rPr>
              <a:t>Address multiple, overlapping systems of marginalization (race, gender identity, sexuality, disability, veteran status, socioeconomic class, immigration experience, etc.).</a:t>
            </a:r>
          </a:p>
          <a:p>
            <a:pPr lvl="1" fontAlgn="base"/>
            <a:r>
              <a:rPr lang="en-US" sz="1400" b="1" i="0" dirty="0">
                <a:solidFill>
                  <a:srgbClr val="000000"/>
                </a:solidFill>
                <a:effectLst/>
              </a:rPr>
              <a:t>Foster Coalition-Building and Collaboration:</a:t>
            </a:r>
            <a:br>
              <a:rPr lang="en-US" sz="1400" b="0" i="0" dirty="0">
                <a:solidFill>
                  <a:srgbClr val="000000"/>
                </a:solidFill>
                <a:effectLst/>
              </a:rPr>
            </a:br>
            <a:r>
              <a:rPr lang="en-US" sz="1400" b="0" i="0" dirty="0">
                <a:solidFill>
                  <a:srgbClr val="000000"/>
                </a:solidFill>
                <a:effectLst/>
              </a:rPr>
              <a:t>Encourage partnership between programs or communities that don’t often intersect (e.g., collaborations between the Pride Center, VROC, Umoja, and MCC).</a:t>
            </a:r>
          </a:p>
          <a:p>
            <a:pPr lvl="1" fontAlgn="base"/>
            <a:r>
              <a:rPr lang="en-US" sz="1400" b="1" i="0" dirty="0">
                <a:solidFill>
                  <a:srgbClr val="000000"/>
                </a:solidFill>
                <a:effectLst/>
              </a:rPr>
              <a:t>Uplift Historically Underrecognized DI Populations:</a:t>
            </a:r>
            <a:br>
              <a:rPr lang="en-US" sz="1400" b="0" i="0" dirty="0">
                <a:solidFill>
                  <a:srgbClr val="000000"/>
                </a:solidFill>
                <a:effectLst/>
              </a:rPr>
            </a:br>
            <a:r>
              <a:rPr lang="en-US" sz="1400" b="0" i="0" dirty="0">
                <a:solidFill>
                  <a:srgbClr val="000000"/>
                </a:solidFill>
                <a:effectLst/>
              </a:rPr>
              <a:t>Create intentional visibility, programming, and research around communities not currently named in SEAP metrics, such as </a:t>
            </a:r>
            <a:r>
              <a:rPr lang="en-US" sz="1400" b="1" i="0" dirty="0">
                <a:solidFill>
                  <a:srgbClr val="000000"/>
                </a:solidFill>
                <a:effectLst/>
              </a:rPr>
              <a:t>LGBTQIA2S+ students, veterans, foster youth, adult learners, etc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.</a:t>
            </a:r>
          </a:p>
          <a:p>
            <a:pPr lvl="1" fontAlgn="base"/>
            <a:r>
              <a:rPr lang="en-US" sz="1400" b="1" i="0" dirty="0">
                <a:solidFill>
                  <a:srgbClr val="000000"/>
                </a:solidFill>
                <a:effectLst/>
              </a:rPr>
              <a:t>Promote Institutional Belonging:</a:t>
            </a:r>
            <a:br>
              <a:rPr lang="en-US" sz="1400" b="0" i="0" dirty="0">
                <a:solidFill>
                  <a:srgbClr val="000000"/>
                </a:solidFill>
                <a:effectLst/>
              </a:rPr>
            </a:br>
            <a:r>
              <a:rPr lang="en-US" sz="1400" b="0" i="0" dirty="0">
                <a:solidFill>
                  <a:srgbClr val="000000"/>
                </a:solidFill>
                <a:effectLst/>
              </a:rPr>
              <a:t>Contribute to a campus culture where all students, staff, and faculty see themselves represented in the college’s equity ecosystem.</a:t>
            </a:r>
          </a:p>
          <a:p>
            <a:pPr lvl="1" fontAlgn="base"/>
            <a:r>
              <a:rPr lang="en-US" sz="1400" b="1" i="0" dirty="0">
                <a:solidFill>
                  <a:srgbClr val="000000"/>
                </a:solidFill>
                <a:effectLst/>
              </a:rPr>
              <a:t>Demonstrate Sustainable, Scalable Impact:</a:t>
            </a:r>
            <a:br>
              <a:rPr lang="en-US" sz="1400" b="0" i="0" dirty="0">
                <a:solidFill>
                  <a:srgbClr val="000000"/>
                </a:solidFill>
                <a:effectLst/>
              </a:rPr>
            </a:br>
            <a:r>
              <a:rPr lang="en-US" sz="1400" b="0" i="0" dirty="0">
                <a:solidFill>
                  <a:srgbClr val="000000"/>
                </a:solidFill>
                <a:effectLst/>
              </a:rPr>
              <a:t>Pilot ideas that can later be institutionalized or replicated across other programs or divisions.</a:t>
            </a:r>
          </a:p>
          <a:p>
            <a:pPr marL="0" indent="0" algn="l" fontAlgn="base">
              <a:buNone/>
            </a:pPr>
            <a:br>
              <a:rPr lang="en-US" sz="1400" dirty="0"/>
            </a:br>
            <a:endParaRPr lang="en-US" sz="1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3B7728-0C26-4662-B285-85C64552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053319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C367AD-9838-470A-87EF-678609CC8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770606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CF1642-4E76-4223-A010-6334380A2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4236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3928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F651B8-2C57-43A8-8D16-2DF529B56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B72C03-45E5-4E6F-9215-925540958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custGeom>
            <a:avLst/>
            <a:gdLst>
              <a:gd name="connsiteX0" fmla="*/ 4425477 w 12192000"/>
              <a:gd name="connsiteY0" fmla="*/ 0 h 6858000"/>
              <a:gd name="connsiteX1" fmla="*/ 4347610 w 12192000"/>
              <a:gd name="connsiteY1" fmla="*/ 0 h 6858000"/>
              <a:gd name="connsiteX2" fmla="*/ 4347610 w 12192000"/>
              <a:gd name="connsiteY2" fmla="*/ 1741593 h 6858000"/>
              <a:gd name="connsiteX3" fmla="*/ 0 w 12192000"/>
              <a:gd name="connsiteY3" fmla="*/ 1741593 h 6858000"/>
              <a:gd name="connsiteX4" fmla="*/ 0 w 12192000"/>
              <a:gd name="connsiteY4" fmla="*/ 1819459 h 6858000"/>
              <a:gd name="connsiteX5" fmla="*/ 4347610 w 12192000"/>
              <a:gd name="connsiteY5" fmla="*/ 1819459 h 6858000"/>
              <a:gd name="connsiteX6" fmla="*/ 4347610 w 12192000"/>
              <a:gd name="connsiteY6" fmla="*/ 6125184 h 6858000"/>
              <a:gd name="connsiteX7" fmla="*/ 0 w 12192000"/>
              <a:gd name="connsiteY7" fmla="*/ 6125184 h 6858000"/>
              <a:gd name="connsiteX8" fmla="*/ 0 w 12192000"/>
              <a:gd name="connsiteY8" fmla="*/ 6203050 h 6858000"/>
              <a:gd name="connsiteX9" fmla="*/ 4347610 w 12192000"/>
              <a:gd name="connsiteY9" fmla="*/ 6203050 h 6858000"/>
              <a:gd name="connsiteX10" fmla="*/ 4347610 w 12192000"/>
              <a:gd name="connsiteY10" fmla="*/ 6858000 h 6858000"/>
              <a:gd name="connsiteX11" fmla="*/ 4425477 w 12192000"/>
              <a:gd name="connsiteY11" fmla="*/ 6858000 h 6858000"/>
              <a:gd name="connsiteX12" fmla="*/ 4425477 w 12192000"/>
              <a:gd name="connsiteY12" fmla="*/ 6203050 h 6858000"/>
              <a:gd name="connsiteX13" fmla="*/ 11597671 w 12192000"/>
              <a:gd name="connsiteY13" fmla="*/ 6203050 h 6858000"/>
              <a:gd name="connsiteX14" fmla="*/ 12192000 w 12192000"/>
              <a:gd name="connsiteY14" fmla="*/ 6203050 h 6858000"/>
              <a:gd name="connsiteX15" fmla="*/ 12192000 w 12192000"/>
              <a:gd name="connsiteY15" fmla="*/ 6125184 h 6858000"/>
              <a:gd name="connsiteX16" fmla="*/ 11597671 w 12192000"/>
              <a:gd name="connsiteY16" fmla="*/ 6125184 h 6858000"/>
              <a:gd name="connsiteX17" fmla="*/ 11597671 w 12192000"/>
              <a:gd name="connsiteY17" fmla="*/ 1819459 h 6858000"/>
              <a:gd name="connsiteX18" fmla="*/ 12192000 w 12192000"/>
              <a:gd name="connsiteY18" fmla="*/ 1819459 h 6858000"/>
              <a:gd name="connsiteX19" fmla="*/ 12192000 w 12192000"/>
              <a:gd name="connsiteY19" fmla="*/ 1741593 h 6858000"/>
              <a:gd name="connsiteX20" fmla="*/ 4425477 w 12192000"/>
              <a:gd name="connsiteY20" fmla="*/ 174159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000" h="6858000">
                <a:moveTo>
                  <a:pt x="4425477" y="0"/>
                </a:moveTo>
                <a:lnTo>
                  <a:pt x="4347610" y="0"/>
                </a:lnTo>
                <a:lnTo>
                  <a:pt x="4347610" y="1741593"/>
                </a:lnTo>
                <a:lnTo>
                  <a:pt x="0" y="1741593"/>
                </a:lnTo>
                <a:lnTo>
                  <a:pt x="0" y="1819459"/>
                </a:lnTo>
                <a:lnTo>
                  <a:pt x="4347610" y="1819459"/>
                </a:lnTo>
                <a:lnTo>
                  <a:pt x="4347610" y="6125184"/>
                </a:lnTo>
                <a:lnTo>
                  <a:pt x="0" y="6125184"/>
                </a:lnTo>
                <a:lnTo>
                  <a:pt x="0" y="6203050"/>
                </a:lnTo>
                <a:lnTo>
                  <a:pt x="4347610" y="6203050"/>
                </a:lnTo>
                <a:lnTo>
                  <a:pt x="4347610" y="6858000"/>
                </a:lnTo>
                <a:lnTo>
                  <a:pt x="4425477" y="6858000"/>
                </a:lnTo>
                <a:lnTo>
                  <a:pt x="4425477" y="6203050"/>
                </a:lnTo>
                <a:lnTo>
                  <a:pt x="11597671" y="6203050"/>
                </a:lnTo>
                <a:lnTo>
                  <a:pt x="12192000" y="6203050"/>
                </a:lnTo>
                <a:lnTo>
                  <a:pt x="12192000" y="6125184"/>
                </a:lnTo>
                <a:lnTo>
                  <a:pt x="11597671" y="6125184"/>
                </a:lnTo>
                <a:lnTo>
                  <a:pt x="11597671" y="1819459"/>
                </a:lnTo>
                <a:lnTo>
                  <a:pt x="12192000" y="1819459"/>
                </a:lnTo>
                <a:lnTo>
                  <a:pt x="12192000" y="1741593"/>
                </a:lnTo>
                <a:lnTo>
                  <a:pt x="4425477" y="174159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5B79CC-92E7-46E9-81BF-366D53860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0233" y="2625624"/>
            <a:ext cx="4576119" cy="269618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Coordination with </a:t>
            </a:r>
            <a:r>
              <a:rPr lang="en-US" sz="3200" dirty="0">
                <a:solidFill>
                  <a:schemeClr val="bg1"/>
                </a:solidFill>
              </a:rPr>
              <a:t>Existing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Campus Plans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8A32DD-C925-49F8-BE43-0E7745F730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33879" y="2625624"/>
            <a:ext cx="3070441" cy="269618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25-28 CSM SEAP First Draft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02ACFB9-0CCE-4C5A-BCC0-F3C061B67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91652" y="0"/>
            <a:ext cx="4400348" cy="1779814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15A3A7-9D83-4A16-8103-9FB0B6626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3064" y="6167619"/>
            <a:ext cx="4348936" cy="690382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9063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A61E7EDE-CB4A-402F-B0FB-8640C35891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6C2BBEB8-4077-499F-80FD-AA9827A8D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8395" y="608243"/>
            <a:ext cx="3380205" cy="544507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50234A-DD87-4A8B-8350-679C4745A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791" y="1005303"/>
            <a:ext cx="2032490" cy="4427309"/>
          </a:xfrm>
        </p:spPr>
        <p:txBody>
          <a:bodyPr>
            <a:norm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SEAP and EMP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8287F-113A-4916-81DC-C624DA8B7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9266" y="804681"/>
            <a:ext cx="6678426" cy="4764385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endParaRPr lang="en-US" sz="1400" b="1" dirty="0"/>
          </a:p>
          <a:p>
            <a:pPr lvl="1"/>
            <a:r>
              <a:rPr lang="en-US" sz="1600" b="1" dirty="0"/>
              <a:t>Operationalizes EMP’s core institutional commitments </a:t>
            </a:r>
            <a:r>
              <a:rPr lang="en-US" sz="1400" dirty="0"/>
              <a:t>to </a:t>
            </a:r>
            <a:r>
              <a:rPr lang="en-US" sz="1400" i="1" dirty="0"/>
              <a:t>Antiracism &amp; Equity, Teaching &amp; Learning, </a:t>
            </a:r>
            <a:r>
              <a:rPr lang="en-US" sz="1400" dirty="0"/>
              <a:t>and</a:t>
            </a:r>
            <a:r>
              <a:rPr lang="en-US" sz="1400" i="1" dirty="0"/>
              <a:t> Accessible Student-Focused Support</a:t>
            </a:r>
            <a:r>
              <a:rPr lang="en-US" sz="1400" dirty="0"/>
              <a:t> through measurable goals focused on closing equity gaps and eliminating disproportionate impact (DI).</a:t>
            </a:r>
          </a:p>
          <a:p>
            <a:pPr lvl="1"/>
            <a:r>
              <a:rPr lang="en-US" sz="1600" b="1" dirty="0"/>
              <a:t>Antiracism as an Institutional Framework</a:t>
            </a:r>
          </a:p>
          <a:p>
            <a:pPr lvl="2"/>
            <a:r>
              <a:rPr lang="en-US" sz="1400" dirty="0"/>
              <a:t>Embeds antiracist practices into teaching, counseling, and student support. Directly aligned with EMP objectives to dismantle systemic inequities and address anti-Blackness.</a:t>
            </a:r>
          </a:p>
          <a:p>
            <a:pPr lvl="1"/>
            <a:r>
              <a:rPr lang="en-US" sz="1600" b="1" dirty="0"/>
              <a:t>Guided by Culturally Sustaining Pedagogy</a:t>
            </a:r>
          </a:p>
          <a:p>
            <a:pPr lvl="2"/>
            <a:r>
              <a:rPr lang="en-US" sz="1400" dirty="0"/>
              <a:t>Learning Communities support advance culturally sustaining pedagogy that values students’ lived experiences, reflecting the EMP’s call to integrate </a:t>
            </a:r>
            <a:r>
              <a:rPr lang="en-US" sz="1400" b="1" i="1" dirty="0"/>
              <a:t>identity, belonging, and justice</a:t>
            </a:r>
            <a:r>
              <a:rPr lang="en-US" sz="1400" b="1" dirty="0"/>
              <a:t> </a:t>
            </a:r>
            <a:r>
              <a:rPr lang="en-US" sz="1400" dirty="0"/>
              <a:t>into all learning environments.</a:t>
            </a:r>
          </a:p>
          <a:p>
            <a:pPr lvl="1"/>
            <a:r>
              <a:rPr lang="en-US" sz="1600" b="1" dirty="0"/>
              <a:t>Capacity Building for Continuous Equity Work</a:t>
            </a:r>
          </a:p>
          <a:p>
            <a:pPr lvl="2"/>
            <a:r>
              <a:rPr lang="en-US" sz="1400" dirty="0"/>
              <a:t>Through IEPI-funded professional development and SEAP Mini-Grants, the plan strengthens equity competencies among faculty, staff, and administrators, fulfilling the EMP’s goal of fostering an inclusive campus culture and data-informed improvement.</a:t>
            </a: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6F3B7728-0C26-4662-B285-85C64552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053319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28C367AD-9838-470A-87EF-678609CC8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770606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B0CF1642-4E76-4223-A010-6334380A2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4236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2933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61E7EDE-CB4A-402F-B0FB-8640C35891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2BBEB8-4077-499F-80FD-AA9827A8D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8395" y="608243"/>
            <a:ext cx="3380205" cy="544507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73C0E1-DF11-4ED9-95FA-AB75D32F9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791" y="1005303"/>
            <a:ext cx="2032490" cy="4427309"/>
          </a:xfrm>
        </p:spPr>
        <p:txBody>
          <a:bodyPr>
            <a:norm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SEAP and our Solidarity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525F4-61C3-4ABB-8826-AB260413A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3901" y="839244"/>
            <a:ext cx="6853791" cy="4729822"/>
          </a:xfrm>
        </p:spPr>
        <p:txBody>
          <a:bodyPr anchor="ctr">
            <a:normAutofit/>
          </a:bodyPr>
          <a:lstStyle/>
          <a:p>
            <a:pPr lvl="1"/>
            <a:r>
              <a:rPr lang="en-US" sz="1600" b="1" dirty="0"/>
              <a:t>Centering BIPOC Student Success</a:t>
            </a:r>
          </a:p>
          <a:p>
            <a:pPr lvl="2"/>
            <a:r>
              <a:rPr lang="en-US" sz="1600" dirty="0"/>
              <a:t>Prioritizes Pacific Islander, Black/African American, Filipinx, and Latinx students reflecting the Solidarity Statement’s commitment to address anti-Blackness and dismantle systemic inequities affecting Students of Color.</a:t>
            </a:r>
          </a:p>
          <a:p>
            <a:pPr lvl="1"/>
            <a:r>
              <a:rPr lang="en-US" sz="1600" b="1" dirty="0"/>
              <a:t>Commitment into Action</a:t>
            </a:r>
          </a:p>
          <a:p>
            <a:pPr lvl="2"/>
            <a:r>
              <a:rPr lang="en-US" sz="1600" dirty="0"/>
              <a:t>The SEAP Plan gives life to the Solidarity Statement’s call for </a:t>
            </a:r>
            <a:r>
              <a:rPr lang="en-US" sz="1600" i="1" dirty="0"/>
              <a:t>institutional accountability, racial healing, and justice</a:t>
            </a:r>
            <a:r>
              <a:rPr lang="en-US" sz="1600" dirty="0"/>
              <a:t> by embedding antiracism into funding priorities, programs, and evaluation.</a:t>
            </a:r>
          </a:p>
          <a:p>
            <a:pPr lvl="1"/>
            <a:r>
              <a:rPr lang="en-US" sz="1600" b="1" dirty="0"/>
              <a:t>Investing in Identity-Based Centers</a:t>
            </a:r>
          </a:p>
          <a:p>
            <a:pPr lvl="2"/>
            <a:r>
              <a:rPr lang="en-US" sz="1600" dirty="0"/>
              <a:t>SEAP-funded centers (e.g., Multicultural Center, Undocumented Community Center, Umoja, BEB) embody solidarity through spaces that cultivate belonging, representation, and leadership.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3B7728-0C26-4662-B285-85C64552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053319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C367AD-9838-470A-87EF-678609CC8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770606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CF1642-4E76-4223-A010-6334380A2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4236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479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3DF651B8-2C57-43A8-8D16-2DF529B56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86B72C03-45E5-4E6F-9215-925540958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custGeom>
            <a:avLst/>
            <a:gdLst>
              <a:gd name="connsiteX0" fmla="*/ 4425477 w 12192000"/>
              <a:gd name="connsiteY0" fmla="*/ 0 h 6858000"/>
              <a:gd name="connsiteX1" fmla="*/ 4347610 w 12192000"/>
              <a:gd name="connsiteY1" fmla="*/ 0 h 6858000"/>
              <a:gd name="connsiteX2" fmla="*/ 4347610 w 12192000"/>
              <a:gd name="connsiteY2" fmla="*/ 1741593 h 6858000"/>
              <a:gd name="connsiteX3" fmla="*/ 0 w 12192000"/>
              <a:gd name="connsiteY3" fmla="*/ 1741593 h 6858000"/>
              <a:gd name="connsiteX4" fmla="*/ 0 w 12192000"/>
              <a:gd name="connsiteY4" fmla="*/ 1819459 h 6858000"/>
              <a:gd name="connsiteX5" fmla="*/ 4347610 w 12192000"/>
              <a:gd name="connsiteY5" fmla="*/ 1819459 h 6858000"/>
              <a:gd name="connsiteX6" fmla="*/ 4347610 w 12192000"/>
              <a:gd name="connsiteY6" fmla="*/ 6125184 h 6858000"/>
              <a:gd name="connsiteX7" fmla="*/ 0 w 12192000"/>
              <a:gd name="connsiteY7" fmla="*/ 6125184 h 6858000"/>
              <a:gd name="connsiteX8" fmla="*/ 0 w 12192000"/>
              <a:gd name="connsiteY8" fmla="*/ 6203050 h 6858000"/>
              <a:gd name="connsiteX9" fmla="*/ 4347610 w 12192000"/>
              <a:gd name="connsiteY9" fmla="*/ 6203050 h 6858000"/>
              <a:gd name="connsiteX10" fmla="*/ 4347610 w 12192000"/>
              <a:gd name="connsiteY10" fmla="*/ 6858000 h 6858000"/>
              <a:gd name="connsiteX11" fmla="*/ 4425477 w 12192000"/>
              <a:gd name="connsiteY11" fmla="*/ 6858000 h 6858000"/>
              <a:gd name="connsiteX12" fmla="*/ 4425477 w 12192000"/>
              <a:gd name="connsiteY12" fmla="*/ 6203050 h 6858000"/>
              <a:gd name="connsiteX13" fmla="*/ 11597671 w 12192000"/>
              <a:gd name="connsiteY13" fmla="*/ 6203050 h 6858000"/>
              <a:gd name="connsiteX14" fmla="*/ 12192000 w 12192000"/>
              <a:gd name="connsiteY14" fmla="*/ 6203050 h 6858000"/>
              <a:gd name="connsiteX15" fmla="*/ 12192000 w 12192000"/>
              <a:gd name="connsiteY15" fmla="*/ 6125184 h 6858000"/>
              <a:gd name="connsiteX16" fmla="*/ 11597671 w 12192000"/>
              <a:gd name="connsiteY16" fmla="*/ 6125184 h 6858000"/>
              <a:gd name="connsiteX17" fmla="*/ 11597671 w 12192000"/>
              <a:gd name="connsiteY17" fmla="*/ 1819459 h 6858000"/>
              <a:gd name="connsiteX18" fmla="*/ 12192000 w 12192000"/>
              <a:gd name="connsiteY18" fmla="*/ 1819459 h 6858000"/>
              <a:gd name="connsiteX19" fmla="*/ 12192000 w 12192000"/>
              <a:gd name="connsiteY19" fmla="*/ 1741593 h 6858000"/>
              <a:gd name="connsiteX20" fmla="*/ 4425477 w 12192000"/>
              <a:gd name="connsiteY20" fmla="*/ 174159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000" h="6858000">
                <a:moveTo>
                  <a:pt x="4425477" y="0"/>
                </a:moveTo>
                <a:lnTo>
                  <a:pt x="4347610" y="0"/>
                </a:lnTo>
                <a:lnTo>
                  <a:pt x="4347610" y="1741593"/>
                </a:lnTo>
                <a:lnTo>
                  <a:pt x="0" y="1741593"/>
                </a:lnTo>
                <a:lnTo>
                  <a:pt x="0" y="1819459"/>
                </a:lnTo>
                <a:lnTo>
                  <a:pt x="4347610" y="1819459"/>
                </a:lnTo>
                <a:lnTo>
                  <a:pt x="4347610" y="6125184"/>
                </a:lnTo>
                <a:lnTo>
                  <a:pt x="0" y="6125184"/>
                </a:lnTo>
                <a:lnTo>
                  <a:pt x="0" y="6203050"/>
                </a:lnTo>
                <a:lnTo>
                  <a:pt x="4347610" y="6203050"/>
                </a:lnTo>
                <a:lnTo>
                  <a:pt x="4347610" y="6858000"/>
                </a:lnTo>
                <a:lnTo>
                  <a:pt x="4425477" y="6858000"/>
                </a:lnTo>
                <a:lnTo>
                  <a:pt x="4425477" y="6203050"/>
                </a:lnTo>
                <a:lnTo>
                  <a:pt x="11597671" y="6203050"/>
                </a:lnTo>
                <a:lnTo>
                  <a:pt x="12192000" y="6203050"/>
                </a:lnTo>
                <a:lnTo>
                  <a:pt x="12192000" y="6125184"/>
                </a:lnTo>
                <a:lnTo>
                  <a:pt x="11597671" y="6125184"/>
                </a:lnTo>
                <a:lnTo>
                  <a:pt x="11597671" y="1819459"/>
                </a:lnTo>
                <a:lnTo>
                  <a:pt x="12192000" y="1819459"/>
                </a:lnTo>
                <a:lnTo>
                  <a:pt x="12192000" y="1741593"/>
                </a:lnTo>
                <a:lnTo>
                  <a:pt x="4425477" y="174159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4CD9C8-96F7-44D4-AFEA-7D1DF9048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0233" y="2625624"/>
            <a:ext cx="4576119" cy="269618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2025 CSM SEAP Plan:</a:t>
            </a:r>
            <a:b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BAB8E3-0BB2-41B7-B486-1E28BAB01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33879" y="2625624"/>
            <a:ext cx="3070441" cy="269618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25-28 CSM SEAP First Draft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02ACFB9-0CCE-4C5A-BCC0-F3C061B67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91652" y="0"/>
            <a:ext cx="4400348" cy="1779814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915A3A7-9D83-4A16-8103-9FB0B6626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3064" y="6167619"/>
            <a:ext cx="4348936" cy="690382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3389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61E7EDE-CB4A-402F-B0FB-8640C35891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2BBEB8-4077-499F-80FD-AA9827A8D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8395" y="608243"/>
            <a:ext cx="3380205" cy="544507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B5B5F0-86DA-4C6B-8235-12A37F134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791" y="1005303"/>
            <a:ext cx="2032490" cy="4427309"/>
          </a:xfrm>
        </p:spPr>
        <p:txBody>
          <a:bodyPr>
            <a:norm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SEAP and Other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BFBA4-BC3F-4B08-A0E0-34EE7CE6D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4318" y="1005303"/>
            <a:ext cx="6653374" cy="4563763"/>
          </a:xfrm>
        </p:spPr>
        <p:txBody>
          <a:bodyPr anchor="ctr">
            <a:normAutofit/>
          </a:bodyPr>
          <a:lstStyle/>
          <a:p>
            <a:r>
              <a:rPr lang="en-US" sz="1700" b="1" dirty="0"/>
              <a:t>IEPI &amp; Professional Development</a:t>
            </a:r>
          </a:p>
          <a:p>
            <a:pPr lvl="1"/>
            <a:r>
              <a:rPr lang="en-US" sz="1700" dirty="0"/>
              <a:t>SEAP and IEPI jointly build equity-centered capacity and professional learning for faculty, classified staff, and student employees.</a:t>
            </a:r>
          </a:p>
          <a:p>
            <a:r>
              <a:rPr lang="en-US" sz="1700" b="1" dirty="0"/>
              <a:t>Districtwide Vision 2030 &amp; Strategic Plan</a:t>
            </a:r>
          </a:p>
          <a:p>
            <a:pPr lvl="1"/>
            <a:r>
              <a:rPr lang="en-US" sz="1700" dirty="0"/>
              <a:t>Reinforces district priorities for equitable access, completion, and workforce preparation.</a:t>
            </a:r>
            <a:endParaRPr lang="en-US" sz="1700" b="1" dirty="0"/>
          </a:p>
          <a:p>
            <a:r>
              <a:rPr lang="en-US" sz="1700" b="1" dirty="0"/>
              <a:t>Guided Pathways Integration</a:t>
            </a:r>
          </a:p>
          <a:p>
            <a:pPr lvl="1"/>
            <a:r>
              <a:rPr lang="en-US" sz="1700" dirty="0"/>
              <a:t>SEAP embeds equity across </a:t>
            </a:r>
            <a:r>
              <a:rPr lang="en-US" sz="1700" i="1" dirty="0"/>
              <a:t>connection, entry, progress, and completion, </a:t>
            </a:r>
            <a:r>
              <a:rPr lang="en-US" sz="1700" dirty="0"/>
              <a:t>enhancing student journey redesign.</a:t>
            </a:r>
          </a:p>
          <a:p>
            <a:r>
              <a:rPr lang="en-US" sz="1700" b="1" dirty="0"/>
              <a:t>Basic Needs &amp; Financial Wellness</a:t>
            </a:r>
          </a:p>
          <a:p>
            <a:pPr lvl="1"/>
            <a:r>
              <a:rPr lang="en-US" sz="1700" dirty="0"/>
              <a:t>Collaboration with </a:t>
            </a:r>
            <a:r>
              <a:rPr lang="en-US" sz="1700" dirty="0" err="1"/>
              <a:t>SparkPoint</a:t>
            </a:r>
            <a:r>
              <a:rPr lang="en-US" sz="1700" dirty="0"/>
              <a:t> ensures holistic student support through integrated academic and financial wellness resources.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3B7728-0C26-4662-B285-85C64552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053319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C367AD-9838-470A-87EF-678609CC8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770606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CF1642-4E76-4223-A010-6334380A2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4236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019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21">
            <a:extLst>
              <a:ext uri="{FF2B5EF4-FFF2-40B4-BE49-F238E27FC236}">
                <a16:creationId xmlns:a16="http://schemas.microsoft.com/office/drawing/2014/main" id="{DE61673E-FAAA-4AEE-8D32-5CAC93CD9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23">
            <a:extLst>
              <a:ext uri="{FF2B5EF4-FFF2-40B4-BE49-F238E27FC236}">
                <a16:creationId xmlns:a16="http://schemas.microsoft.com/office/drawing/2014/main" id="{259279FE-5810-440F-B799-25803A014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8395" y="774750"/>
            <a:ext cx="3565361" cy="608325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92C9B-507E-4681-8729-E6DFEE87F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791" y="1438834"/>
            <a:ext cx="2156012" cy="4249271"/>
          </a:xfrm>
        </p:spPr>
        <p:txBody>
          <a:bodyPr>
            <a:norm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Overview</a:t>
            </a:r>
          </a:p>
        </p:txBody>
      </p:sp>
      <p:sp>
        <p:nvSpPr>
          <p:cNvPr id="34" name="Rectangle 25">
            <a:extLst>
              <a:ext uri="{FF2B5EF4-FFF2-40B4-BE49-F238E27FC236}">
                <a16:creationId xmlns:a16="http://schemas.microsoft.com/office/drawing/2014/main" id="{95ABD4F1-A860-48A4-84CD-EB40E1FC78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770606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27">
            <a:extLst>
              <a:ext uri="{FF2B5EF4-FFF2-40B4-BE49-F238E27FC236}">
                <a16:creationId xmlns:a16="http://schemas.microsoft.com/office/drawing/2014/main" id="{91D8C0F2-1D8A-4908-857F-3DE6B0823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23053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CA0E1-AA32-4BC1-8527-CE367B290B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6922" y="914400"/>
            <a:ext cx="7046683" cy="5670870"/>
          </a:xfrm>
        </p:spPr>
        <p:txBody>
          <a:bodyPr anchor="ctr">
            <a:normAutofit fontScale="40000" lnSpcReduction="20000"/>
          </a:bodyPr>
          <a:lstStyle/>
          <a:p>
            <a:pPr marL="0" marR="0" indent="0">
              <a:lnSpc>
                <a:spcPct val="320000"/>
              </a:lnSpc>
              <a:spcAft>
                <a:spcPts val="0"/>
              </a:spcAft>
              <a:buNone/>
            </a:pPr>
            <a:r>
              <a:rPr lang="en-US" sz="4000" dirty="0">
                <a:effectLst/>
                <a:ea typeface="Times New Roman" panose="02020603050405020304" pitchFamily="18" charset="0"/>
              </a:rPr>
              <a:t>The 2025-2028 CSM SEAP plan outlines </a:t>
            </a:r>
            <a:r>
              <a:rPr lang="en-US" sz="4000" b="1" dirty="0">
                <a:ea typeface="Times New Roman" panose="02020603050405020304" pitchFamily="18" charset="0"/>
              </a:rPr>
              <a:t>FOUR</a:t>
            </a:r>
            <a:r>
              <a:rPr lang="en-US" sz="4000" dirty="0">
                <a:effectLst/>
                <a:ea typeface="Times New Roman" panose="02020603050405020304" pitchFamily="18" charset="0"/>
              </a:rPr>
              <a:t> major goals:</a:t>
            </a:r>
          </a:p>
          <a:p>
            <a:pPr marL="342900" marR="0" lvl="0" indent="-342900">
              <a:lnSpc>
                <a:spcPct val="170000"/>
              </a:lnSpc>
              <a:spcBef>
                <a:spcPts val="0"/>
              </a:spcBef>
              <a:spcAft>
                <a:spcPts val="5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3500" b="1" dirty="0">
                <a:effectLst/>
                <a:ea typeface="Times New Roman" panose="02020603050405020304" pitchFamily="18" charset="0"/>
              </a:rPr>
              <a:t>Close equity gaps </a:t>
            </a:r>
            <a:r>
              <a:rPr lang="en-US" sz="3500" dirty="0">
                <a:effectLst/>
                <a:ea typeface="Times New Roman" panose="02020603050405020304" pitchFamily="18" charset="0"/>
              </a:rPr>
              <a:t>for DI student populations:</a:t>
            </a:r>
          </a:p>
          <a:p>
            <a:pPr marL="742950" marR="0" lvl="1" indent="-285750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US" sz="2500" dirty="0">
                <a:effectLst/>
                <a:ea typeface="Times New Roman" panose="02020603050405020304" pitchFamily="18" charset="0"/>
              </a:rPr>
              <a:t>Black or African American (Successful Enrolment)</a:t>
            </a:r>
          </a:p>
          <a:p>
            <a:pPr marL="742950" marR="0" lvl="1" indent="-285750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US" sz="2500" dirty="0">
                <a:effectLst/>
                <a:ea typeface="Times New Roman" panose="02020603050405020304" pitchFamily="18" charset="0"/>
              </a:rPr>
              <a:t>Latinx (Transfer Level Math and English)</a:t>
            </a:r>
          </a:p>
          <a:p>
            <a:pPr marL="742950" marR="0" lvl="1" indent="-285750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US" sz="2500" dirty="0">
                <a:effectLst/>
                <a:ea typeface="Times New Roman" panose="02020603050405020304" pitchFamily="18" charset="0"/>
              </a:rPr>
              <a:t>Filipinx (Transfer)</a:t>
            </a:r>
          </a:p>
          <a:p>
            <a:pPr marL="742950" marR="0" lvl="1" indent="-285750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US" sz="2500" dirty="0">
                <a:effectLst/>
                <a:ea typeface="Times New Roman" panose="02020603050405020304" pitchFamily="18" charset="0"/>
              </a:rPr>
              <a:t>Economically Disadvantaged Female (Transfer Level Math and English)</a:t>
            </a:r>
          </a:p>
          <a:p>
            <a:pPr marL="742950" marR="0" lvl="1" indent="-285750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US" sz="2500" dirty="0">
                <a:ea typeface="Times New Roman" panose="02020603050405020304" pitchFamily="18" charset="0"/>
              </a:rPr>
              <a:t>First Generation (Transfer Level Math and English, Persistence, Completion)</a:t>
            </a:r>
          </a:p>
          <a:p>
            <a:pPr marL="742950" marR="0" lvl="1" indent="-285750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US" sz="2500" dirty="0">
                <a:ea typeface="Times New Roman" panose="02020603050405020304" pitchFamily="18" charset="0"/>
              </a:rPr>
              <a:t>DSPS (Transfer Level Math and English and Completion)</a:t>
            </a:r>
          </a:p>
          <a:p>
            <a:pPr marL="742950" marR="0" lvl="1" indent="-285750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US" sz="2500" dirty="0">
                <a:ea typeface="Times New Roman" panose="02020603050405020304" pitchFamily="18" charset="0"/>
              </a:rPr>
              <a:t>Female (Transfer-Level Math and English)</a:t>
            </a:r>
          </a:p>
          <a:p>
            <a:pPr marL="742950" marR="0" lvl="1" indent="-285750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US" sz="2500" dirty="0">
                <a:ea typeface="Times New Roman" panose="02020603050405020304" pitchFamily="18" charset="0"/>
              </a:rPr>
              <a:t>Male (Completion)</a:t>
            </a:r>
            <a:endParaRPr lang="en-US" sz="2500" dirty="0">
              <a:effectLst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7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US" sz="3500" dirty="0">
                <a:effectLst/>
                <a:ea typeface="Times New Roman" panose="02020603050405020304" pitchFamily="18" charset="0"/>
              </a:rPr>
              <a:t>Improve </a:t>
            </a:r>
            <a:r>
              <a:rPr lang="en-US" sz="3500" b="1" dirty="0">
                <a:effectLst/>
                <a:ea typeface="Times New Roman" panose="02020603050405020304" pitchFamily="18" charset="0"/>
              </a:rPr>
              <a:t>sense of belonging, engagement, and academic success </a:t>
            </a:r>
            <a:r>
              <a:rPr lang="en-US" sz="3500" dirty="0">
                <a:effectLst/>
                <a:ea typeface="Times New Roman" panose="02020603050405020304" pitchFamily="18" charset="0"/>
              </a:rPr>
              <a:t>for DI student populations.</a:t>
            </a:r>
          </a:p>
          <a:p>
            <a:pPr marL="342900" marR="0" lvl="0" indent="-342900">
              <a:lnSpc>
                <a:spcPct val="17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US" sz="3500" dirty="0">
                <a:effectLst/>
                <a:ea typeface="Times New Roman" panose="02020603050405020304" pitchFamily="18" charset="0"/>
              </a:rPr>
              <a:t>Strengthen </a:t>
            </a:r>
            <a:r>
              <a:rPr lang="en-US" sz="3500" b="1" dirty="0">
                <a:effectLst/>
                <a:ea typeface="Times New Roman" panose="02020603050405020304" pitchFamily="18" charset="0"/>
              </a:rPr>
              <a:t>academic and student support service infrastructure </a:t>
            </a:r>
            <a:r>
              <a:rPr lang="en-US" sz="3500" dirty="0">
                <a:effectLst/>
                <a:ea typeface="Times New Roman" panose="02020603050405020304" pitchFamily="18" charset="0"/>
              </a:rPr>
              <a:t>for DI student populations.</a:t>
            </a:r>
          </a:p>
          <a:p>
            <a:pPr marL="342900" marR="0" lvl="0" indent="-342900">
              <a:lnSpc>
                <a:spcPct val="17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US" sz="3500" dirty="0">
                <a:effectLst/>
                <a:ea typeface="Times New Roman" panose="02020603050405020304" pitchFamily="18" charset="0"/>
              </a:rPr>
              <a:t>Build institutional capacity for </a:t>
            </a:r>
            <a:r>
              <a:rPr lang="en-US" sz="3500" b="1" dirty="0">
                <a:effectLst/>
                <a:ea typeface="Times New Roman" panose="02020603050405020304" pitchFamily="18" charset="0"/>
              </a:rPr>
              <a:t>equity-centered professional learning.</a:t>
            </a:r>
          </a:p>
          <a:p>
            <a:endParaRPr lang="en-US" sz="1100" dirty="0"/>
          </a:p>
        </p:txBody>
      </p:sp>
      <p:sp>
        <p:nvSpPr>
          <p:cNvPr id="36" name="Rectangle 29">
            <a:extLst>
              <a:ext uri="{FF2B5EF4-FFF2-40B4-BE49-F238E27FC236}">
                <a16:creationId xmlns:a16="http://schemas.microsoft.com/office/drawing/2014/main" id="{1730E5F0-AD6E-4049-8FAB-A4D82343D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2751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767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3DF651B8-2C57-43A8-8D16-2DF529B56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6B72C03-45E5-4E6F-9215-925540958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custGeom>
            <a:avLst/>
            <a:gdLst>
              <a:gd name="connsiteX0" fmla="*/ 4425477 w 12192000"/>
              <a:gd name="connsiteY0" fmla="*/ 0 h 6858000"/>
              <a:gd name="connsiteX1" fmla="*/ 4347610 w 12192000"/>
              <a:gd name="connsiteY1" fmla="*/ 0 h 6858000"/>
              <a:gd name="connsiteX2" fmla="*/ 4347610 w 12192000"/>
              <a:gd name="connsiteY2" fmla="*/ 1741593 h 6858000"/>
              <a:gd name="connsiteX3" fmla="*/ 0 w 12192000"/>
              <a:gd name="connsiteY3" fmla="*/ 1741593 h 6858000"/>
              <a:gd name="connsiteX4" fmla="*/ 0 w 12192000"/>
              <a:gd name="connsiteY4" fmla="*/ 1819459 h 6858000"/>
              <a:gd name="connsiteX5" fmla="*/ 4347610 w 12192000"/>
              <a:gd name="connsiteY5" fmla="*/ 1819459 h 6858000"/>
              <a:gd name="connsiteX6" fmla="*/ 4347610 w 12192000"/>
              <a:gd name="connsiteY6" fmla="*/ 6125184 h 6858000"/>
              <a:gd name="connsiteX7" fmla="*/ 0 w 12192000"/>
              <a:gd name="connsiteY7" fmla="*/ 6125184 h 6858000"/>
              <a:gd name="connsiteX8" fmla="*/ 0 w 12192000"/>
              <a:gd name="connsiteY8" fmla="*/ 6203050 h 6858000"/>
              <a:gd name="connsiteX9" fmla="*/ 4347610 w 12192000"/>
              <a:gd name="connsiteY9" fmla="*/ 6203050 h 6858000"/>
              <a:gd name="connsiteX10" fmla="*/ 4347610 w 12192000"/>
              <a:gd name="connsiteY10" fmla="*/ 6858000 h 6858000"/>
              <a:gd name="connsiteX11" fmla="*/ 4425477 w 12192000"/>
              <a:gd name="connsiteY11" fmla="*/ 6858000 h 6858000"/>
              <a:gd name="connsiteX12" fmla="*/ 4425477 w 12192000"/>
              <a:gd name="connsiteY12" fmla="*/ 6203050 h 6858000"/>
              <a:gd name="connsiteX13" fmla="*/ 11597671 w 12192000"/>
              <a:gd name="connsiteY13" fmla="*/ 6203050 h 6858000"/>
              <a:gd name="connsiteX14" fmla="*/ 12192000 w 12192000"/>
              <a:gd name="connsiteY14" fmla="*/ 6203050 h 6858000"/>
              <a:gd name="connsiteX15" fmla="*/ 12192000 w 12192000"/>
              <a:gd name="connsiteY15" fmla="*/ 6125184 h 6858000"/>
              <a:gd name="connsiteX16" fmla="*/ 11597671 w 12192000"/>
              <a:gd name="connsiteY16" fmla="*/ 6125184 h 6858000"/>
              <a:gd name="connsiteX17" fmla="*/ 11597671 w 12192000"/>
              <a:gd name="connsiteY17" fmla="*/ 1819459 h 6858000"/>
              <a:gd name="connsiteX18" fmla="*/ 12192000 w 12192000"/>
              <a:gd name="connsiteY18" fmla="*/ 1819459 h 6858000"/>
              <a:gd name="connsiteX19" fmla="*/ 12192000 w 12192000"/>
              <a:gd name="connsiteY19" fmla="*/ 1741593 h 6858000"/>
              <a:gd name="connsiteX20" fmla="*/ 4425477 w 12192000"/>
              <a:gd name="connsiteY20" fmla="*/ 174159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000" h="6858000">
                <a:moveTo>
                  <a:pt x="4425477" y="0"/>
                </a:moveTo>
                <a:lnTo>
                  <a:pt x="4347610" y="0"/>
                </a:lnTo>
                <a:lnTo>
                  <a:pt x="4347610" y="1741593"/>
                </a:lnTo>
                <a:lnTo>
                  <a:pt x="0" y="1741593"/>
                </a:lnTo>
                <a:lnTo>
                  <a:pt x="0" y="1819459"/>
                </a:lnTo>
                <a:lnTo>
                  <a:pt x="4347610" y="1819459"/>
                </a:lnTo>
                <a:lnTo>
                  <a:pt x="4347610" y="6125184"/>
                </a:lnTo>
                <a:lnTo>
                  <a:pt x="0" y="6125184"/>
                </a:lnTo>
                <a:lnTo>
                  <a:pt x="0" y="6203050"/>
                </a:lnTo>
                <a:lnTo>
                  <a:pt x="4347610" y="6203050"/>
                </a:lnTo>
                <a:lnTo>
                  <a:pt x="4347610" y="6858000"/>
                </a:lnTo>
                <a:lnTo>
                  <a:pt x="4425477" y="6858000"/>
                </a:lnTo>
                <a:lnTo>
                  <a:pt x="4425477" y="6203050"/>
                </a:lnTo>
                <a:lnTo>
                  <a:pt x="11597671" y="6203050"/>
                </a:lnTo>
                <a:lnTo>
                  <a:pt x="12192000" y="6203050"/>
                </a:lnTo>
                <a:lnTo>
                  <a:pt x="12192000" y="6125184"/>
                </a:lnTo>
                <a:lnTo>
                  <a:pt x="11597671" y="6125184"/>
                </a:lnTo>
                <a:lnTo>
                  <a:pt x="11597671" y="1819459"/>
                </a:lnTo>
                <a:lnTo>
                  <a:pt x="12192000" y="1819459"/>
                </a:lnTo>
                <a:lnTo>
                  <a:pt x="12192000" y="1741593"/>
                </a:lnTo>
                <a:lnTo>
                  <a:pt x="4425477" y="174159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0D0B27-1818-405A-ADF6-31644CB5C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0233" y="2625624"/>
            <a:ext cx="4576119" cy="2696184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en-US" sz="3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2025 CSM SEAP Plan:</a:t>
            </a:r>
            <a:br>
              <a:rPr lang="en-US" sz="3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Baseline Date, Key DI Populations, and Target Metrics</a:t>
            </a:r>
            <a:br>
              <a:rPr lang="en-US" sz="3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30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F49D60-1E67-473D-8890-A10C9C6B5B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33879" y="2625624"/>
            <a:ext cx="3070441" cy="269618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25-28 CSM SEAP First Draft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02ACFB9-0CCE-4C5A-BCC0-F3C061B67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91652" y="0"/>
            <a:ext cx="4400348" cy="1779814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915A3A7-9D83-4A16-8103-9FB0B6626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3064" y="6167619"/>
            <a:ext cx="4348936" cy="690382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18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rry image of a blue background&#10;&#10;Description automatically generated">
            <a:extLst>
              <a:ext uri="{FF2B5EF4-FFF2-40B4-BE49-F238E27FC236}">
                <a16:creationId xmlns:a16="http://schemas.microsoft.com/office/drawing/2014/main" id="{E2038481-80B6-7CBA-8576-A7DB7AAE5EF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8144AA-8291-4133-BF80-0309C0E95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Before we Begin: Disproportionate Impact</a:t>
            </a:r>
            <a:endParaRPr lang="en-US" dirty="0"/>
          </a:p>
        </p:txBody>
      </p:sp>
      <p:graphicFrame>
        <p:nvGraphicFramePr>
          <p:cNvPr id="20" name="Content Placeholder 2">
            <a:extLst>
              <a:ext uri="{FF2B5EF4-FFF2-40B4-BE49-F238E27FC236}">
                <a16:creationId xmlns:a16="http://schemas.microsoft.com/office/drawing/2014/main" id="{1442B9C5-F8DA-7100-2940-EF5B933017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4053392"/>
              </p:ext>
            </p:extLst>
          </p:nvPr>
        </p:nvGraphicFramePr>
        <p:xfrm>
          <a:off x="838200" y="1402915"/>
          <a:ext cx="10515600" cy="4774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2087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61E7EDE-CB4A-402F-B0FB-8640C35891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C2BBEB8-4077-499F-80FD-AA9827A8D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8395" y="608243"/>
            <a:ext cx="3380205" cy="544507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6D0CCB-A963-49F9-968B-4440972D0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791" y="1005303"/>
            <a:ext cx="2032490" cy="4427309"/>
          </a:xfrm>
        </p:spPr>
        <p:txBody>
          <a:bodyPr>
            <a:norm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Before we Begin: Equity Gap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2B037-3EB9-4FDA-9CF3-1715EEE5C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532" y="740673"/>
            <a:ext cx="7528142" cy="509507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600" b="1" dirty="0"/>
              <a:t>Equity Gap</a:t>
            </a:r>
          </a:p>
          <a:p>
            <a:r>
              <a:rPr lang="en-US" sz="1400" dirty="0"/>
              <a:t>An equity gap is the magnitude of the disparity in outcomes between a subgroup and a reference or benchmark level (often the system average or highest group).</a:t>
            </a:r>
          </a:p>
          <a:p>
            <a:r>
              <a:rPr lang="en-US" sz="1400" dirty="0"/>
              <a:t>It captures </a:t>
            </a:r>
            <a:r>
              <a:rPr lang="en-US" sz="1400" b="1" i="1" dirty="0"/>
              <a:t>how far behind</a:t>
            </a:r>
            <a:r>
              <a:rPr lang="en-US" sz="1400" b="1" dirty="0"/>
              <a:t> </a:t>
            </a:r>
            <a:r>
              <a:rPr lang="en-US" sz="1400" dirty="0"/>
              <a:t>a subgroup is. In CCC’s framework, the </a:t>
            </a:r>
            <a:r>
              <a:rPr lang="en-US" sz="1400" i="1" dirty="0"/>
              <a:t>“Percentage Point Gap minus 1 (PPG-1)” </a:t>
            </a:r>
            <a:r>
              <a:rPr lang="en-US" sz="1400" dirty="0"/>
              <a:t>method is commonly used to compute equity gaps.</a:t>
            </a:r>
          </a:p>
          <a:p>
            <a:r>
              <a:rPr lang="en-US" sz="1400" b="1" dirty="0">
                <a:highlight>
                  <a:srgbClr val="FFFF00"/>
                </a:highlight>
              </a:rPr>
              <a:t>In short: while DI flags that a group is significantly underperforming, the </a:t>
            </a:r>
            <a:r>
              <a:rPr lang="en-US" sz="1400" b="1" i="1" dirty="0">
                <a:highlight>
                  <a:srgbClr val="FFFF00"/>
                </a:highlight>
              </a:rPr>
              <a:t>equity gap </a:t>
            </a:r>
            <a:r>
              <a:rPr lang="en-US" sz="1400" b="1" dirty="0">
                <a:highlight>
                  <a:srgbClr val="FFFF00"/>
                </a:highlight>
              </a:rPr>
              <a:t>quantifies how much improvement would be needed to bring that group up to </a:t>
            </a:r>
            <a:r>
              <a:rPr lang="en-US" sz="1400" b="1" i="1" dirty="0">
                <a:highlight>
                  <a:srgbClr val="FFFF00"/>
                </a:highlight>
              </a:rPr>
              <a:t>parity</a:t>
            </a:r>
            <a:r>
              <a:rPr lang="en-US" sz="1400" b="1" dirty="0">
                <a:highlight>
                  <a:srgbClr val="FFFF00"/>
                </a:highlight>
              </a:rPr>
              <a:t> (or to eliminate the disparity). </a:t>
            </a:r>
          </a:p>
          <a:p>
            <a:r>
              <a:rPr lang="en-US" sz="1400" dirty="0"/>
              <a:t>Use in planning:</a:t>
            </a:r>
          </a:p>
          <a:p>
            <a:pPr lvl="1"/>
            <a:r>
              <a:rPr lang="en-US" sz="1400" dirty="0"/>
              <a:t>After identifying DI groups, colleges use equity gap measures to set more ambitious goals: not just eliminating DI but narrowing and ultimately eliminating the gap.</a:t>
            </a:r>
          </a:p>
          <a:p>
            <a:pPr lvl="1"/>
            <a:r>
              <a:rPr lang="en-US" sz="1400" b="1" dirty="0">
                <a:highlight>
                  <a:srgbClr val="FFFF00"/>
                </a:highlight>
              </a:rPr>
              <a:t>Closing the equity gap is often framed as a longer-term or aspirational goal beyond immediate corrective actions.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F3B7728-0C26-4662-B285-85C64552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053319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8C367AD-9838-470A-87EF-678609CC8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770606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CF1642-4E76-4223-A010-6334380A2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4236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680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1565E2-C01D-48BD-A2A7-8894D01C8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573" y="1802378"/>
            <a:ext cx="7611284" cy="40716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F8EF99D-B1D3-4E1E-92DE-C06A31C49E68}"/>
              </a:ext>
            </a:extLst>
          </p:cNvPr>
          <p:cNvSpPr txBox="1"/>
          <p:nvPr/>
        </p:nvSpPr>
        <p:spPr>
          <a:xfrm>
            <a:off x="1212573" y="6141444"/>
            <a:ext cx="76829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600" i="1" dirty="0"/>
              <a:t>*DI for same metric area in 22-25 SEAP plan</a:t>
            </a:r>
          </a:p>
          <a:p>
            <a:pPr marL="0" indent="0">
              <a:buNone/>
            </a:pPr>
            <a:r>
              <a:rPr lang="en-US" sz="1600" i="1" dirty="0"/>
              <a:t>Foster Youth: Eliminated DI for Successful Enrollment (22-25 CSM SEAP)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EEB21A-D940-4908-8F25-F1739D1718C0}"/>
              </a:ext>
            </a:extLst>
          </p:cNvPr>
          <p:cNvSpPr txBox="1"/>
          <p:nvPr/>
        </p:nvSpPr>
        <p:spPr>
          <a:xfrm>
            <a:off x="1212573" y="640847"/>
            <a:ext cx="79811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25-28 CSM SEAP Plan: Disproportionate Impacted Student Populations (General Overview)</a:t>
            </a:r>
          </a:p>
        </p:txBody>
      </p:sp>
    </p:spTree>
    <p:extLst>
      <p:ext uri="{BB962C8B-B14F-4D97-AF65-F5344CB8AC3E}">
        <p14:creationId xmlns:p14="http://schemas.microsoft.com/office/powerpoint/2010/main" val="2555247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B26553A-8400-4689-98C6-CFFAEC11507E}"/>
              </a:ext>
            </a:extLst>
          </p:cNvPr>
          <p:cNvSpPr txBox="1"/>
          <p:nvPr/>
        </p:nvSpPr>
        <p:spPr>
          <a:xfrm>
            <a:off x="640080" y="5576887"/>
            <a:ext cx="10911840" cy="6400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500">
                <a:latin typeface="+mj-lt"/>
                <a:ea typeface="+mj-ea"/>
                <a:cs typeface="+mj-cs"/>
              </a:rPr>
              <a:t>25-28 CSM SEAP Plan: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500">
                <a:latin typeface="+mj-lt"/>
                <a:ea typeface="+mj-ea"/>
                <a:cs typeface="+mj-cs"/>
              </a:rPr>
              <a:t>DI Student Populations, Baseline Data, and Baseline and Target Goals</a:t>
            </a:r>
          </a:p>
        </p:txBody>
      </p:sp>
      <p:pic>
        <p:nvPicPr>
          <p:cNvPr id="2" name="Content Placeholder 8" descr="A table of information&#10;&#10;Description automatically generated with medium confidence">
            <a:extLst>
              <a:ext uri="{FF2B5EF4-FFF2-40B4-BE49-F238E27FC236}">
                <a16:creationId xmlns:a16="http://schemas.microsoft.com/office/drawing/2014/main" id="{1D3096B9-CB26-493D-A8CD-5E94568D92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0" b="1"/>
          <a:stretch>
            <a:fillRect/>
          </a:stretch>
        </p:blipFill>
        <p:spPr>
          <a:xfrm>
            <a:off x="640080" y="640080"/>
            <a:ext cx="10911840" cy="4836795"/>
          </a:xfrm>
          <a:prstGeom prst="rect">
            <a:avLst/>
          </a:prstGeom>
          <a:ln w="19050">
            <a:solidFill>
              <a:schemeClr val="tx1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11629196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936</TotalTime>
  <Words>2335</Words>
  <Application>Microsoft Office PowerPoint</Application>
  <PresentationFormat>Widescreen</PresentationFormat>
  <Paragraphs>180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Office Theme</vt:lpstr>
      <vt:lpstr>2025-2028 Student Equity and Achievement Plan (SEAP)</vt:lpstr>
      <vt:lpstr>Agenda</vt:lpstr>
      <vt:lpstr>2025 CSM SEAP Plan: Overview</vt:lpstr>
      <vt:lpstr>Overview</vt:lpstr>
      <vt:lpstr> 2025 CSM SEAP Plan: Baseline Date, Key DI Populations, and Target Metrics </vt:lpstr>
      <vt:lpstr>Before we Begin: Disproportionate Impact</vt:lpstr>
      <vt:lpstr>Before we Begin: Equity Gap</vt:lpstr>
      <vt:lpstr>PowerPoint Presentation</vt:lpstr>
      <vt:lpstr>PowerPoint Presentation</vt:lpstr>
      <vt:lpstr>PowerPoint Presentation</vt:lpstr>
      <vt:lpstr>PowerPoint Presentation</vt:lpstr>
      <vt:lpstr>Equity Gaps and Root Cause</vt:lpstr>
      <vt:lpstr>Analysis and Root Cause</vt:lpstr>
      <vt:lpstr>Analysis and Root Cause</vt:lpstr>
      <vt:lpstr>Analysis and Root Cause</vt:lpstr>
      <vt:lpstr>25-28 CSM SEAP Goals and Priority Strategies</vt:lpstr>
      <vt:lpstr>25-28 CSM SEAP Goals</vt:lpstr>
      <vt:lpstr>25-28 CSM SEAP Priority Strategies</vt:lpstr>
      <vt:lpstr>PowerPoint Presentation</vt:lpstr>
      <vt:lpstr>PowerPoint Presentation</vt:lpstr>
      <vt:lpstr>PowerPoint Presentation</vt:lpstr>
      <vt:lpstr>PowerPoint Presentation</vt:lpstr>
      <vt:lpstr>SEAP Strategies and Goals CSM Coastside: Building Equity on the Coast</vt:lpstr>
      <vt:lpstr>CSM Coastside: Building Equity on the Coast on the Coast</vt:lpstr>
      <vt:lpstr>SEAP Strategies and Goals:  CSM SEAP Mini-Grants</vt:lpstr>
      <vt:lpstr>SEAP Strategies and Goals:  CSM SEAP Mini-Grants</vt:lpstr>
      <vt:lpstr>Coordination with Existing Campus Plans</vt:lpstr>
      <vt:lpstr>SEAP and EMP</vt:lpstr>
      <vt:lpstr>SEAP and our Solidarity Statement</vt:lpstr>
      <vt:lpstr>SEAP and Other Plans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Galvez, David</dc:creator>
  <cp:lastModifiedBy>Daniel Keller</cp:lastModifiedBy>
  <cp:revision>33</cp:revision>
  <dcterms:created xsi:type="dcterms:W3CDTF">2025-10-14T04:28:51Z</dcterms:created>
  <dcterms:modified xsi:type="dcterms:W3CDTF">2025-11-21T20:26:37Z</dcterms:modified>
</cp:coreProperties>
</file>