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Maven Pro" panose="020B0604020202020204" charset="0"/>
      <p:regular r:id="rId21"/>
      <p:bold r:id="rId22"/>
    </p:embeddedFont>
    <p:embeddedFont>
      <p:font typeface="Nunito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A6EA6E-15C6-41EE-9C23-56DF4FD646CB}">
  <a:tblStyle styleId="{59A6EA6E-15C6-41EE-9C23-56DF4FD646C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403fa603d3_0_28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403fa603d3_0_28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403fa603d3_0_3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403fa603d3_0_3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403fa603d3_0_3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403fa603d3_0_3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403fa603d3_0_3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403fa603d3_0_3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403fa603d3_0_3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403fa603d3_0_3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403fa603d3_0_3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403fa603d3_0_3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403fa603d3_0_3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403fa603d3_0_3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403fa603d3_0_3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403fa603d3_0_3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403fa603d3_0_3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403fa603d3_0_3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403fa603d3_0_3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403fa603d3_0_3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403fa603d3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403fa603d3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403fa603d3_0_3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403fa603d3_0_3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Think for a minute about assessment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403fa603d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403fa603d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403fa603d3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403fa603d3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403fa603d3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403fa603d3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403fa603d3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403fa603d3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403fa603d3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403fa603d3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403fa603d3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403fa603d3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Frin the perspective that makes most sense to the student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name="adj1" fmla="val 8244818"/>
                  <a:gd name="adj2" fmla="val 16246175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name="adj1" fmla="val 8801158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name="adj1" fmla="val 1255410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2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2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8" name="Google Shape;268;p11"/>
          <p:cNvSpPr txBox="1">
            <a:spLocks noGrp="1"/>
          </p:cNvSpPr>
          <p:nvPr>
            <p:ph type="title" hasCustomPrompt="1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>
            <a:spLocks noGrp="1"/>
          </p:cNvSpPr>
          <p:nvPr>
            <p:ph type="body" idx="1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0" name="Google Shape;270;p1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6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body" idx="1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5" name="Google Shape;125;p8"/>
          <p:cNvSpPr txBox="1">
            <a:spLocks noGrp="1"/>
          </p:cNvSpPr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subTitle" idx="1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body" idx="2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10"/>
          <p:cNvSpPr txBox="1">
            <a:spLocks noGrp="1"/>
          </p:cNvSpPr>
          <p:nvPr>
            <p:ph type="body" idx="1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40" name="Google Shape;140;p1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ment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>
            <a:spLocks noGrp="1"/>
          </p:cNvSpPr>
          <p:nvPr>
            <p:ph type="ctrTitle"/>
          </p:nvPr>
        </p:nvSpPr>
        <p:spPr>
          <a:xfrm>
            <a:off x="824000" y="1002604"/>
            <a:ext cx="4255500" cy="24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effective communication</a:t>
            </a:r>
            <a:endParaRPr sz="24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critical thinking</a:t>
            </a:r>
            <a:endParaRPr sz="24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quantitative reasoning</a:t>
            </a:r>
            <a:endParaRPr sz="2400"/>
          </a:p>
        </p:txBody>
      </p:sp>
      <p:sp>
        <p:nvSpPr>
          <p:cNvPr id="278" name="Google Shape;278;p13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taking assessment beyond the classroom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2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2"/>
          <p:cNvSpPr txBox="1">
            <a:spLocks noGrp="1"/>
          </p:cNvSpPr>
          <p:nvPr>
            <p:ph type="body" idx="1"/>
          </p:nvPr>
        </p:nvSpPr>
        <p:spPr>
          <a:xfrm>
            <a:off x="1165200" y="1209475"/>
            <a:ext cx="7169100" cy="32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sz="2400" b="1"/>
          </a:p>
        </p:txBody>
      </p:sp>
      <p:pic>
        <p:nvPicPr>
          <p:cNvPr id="362" name="Google Shape;362;p22" descr="File:Handshake icon GREEN-BLUE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6225" y="-137075"/>
            <a:ext cx="5143500" cy="2997300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22"/>
          <p:cNvSpPr txBox="1"/>
          <p:nvPr/>
        </p:nvSpPr>
        <p:spPr>
          <a:xfrm>
            <a:off x="3937850" y="2612975"/>
            <a:ext cx="37497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No man </a:t>
            </a:r>
            <a:r>
              <a:rPr lang="en" sz="2400" b="1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course or service </a:t>
            </a:r>
            <a:r>
              <a:rPr lang="en" sz="24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is an Iland, intire of itselfe; every man </a:t>
            </a:r>
            <a:r>
              <a:rPr lang="en" sz="2400" b="1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course or service </a:t>
            </a:r>
            <a:r>
              <a:rPr lang="en" sz="24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is a peece of the Continent, a part of the maine….</a:t>
            </a:r>
            <a:endParaRPr sz="1800" b="1"/>
          </a:p>
        </p:txBody>
      </p:sp>
      <p:cxnSp>
        <p:nvCxnSpPr>
          <p:cNvPr id="364" name="Google Shape;364;p22"/>
          <p:cNvCxnSpPr/>
          <p:nvPr/>
        </p:nvCxnSpPr>
        <p:spPr>
          <a:xfrm>
            <a:off x="4587250" y="2932275"/>
            <a:ext cx="570000" cy="13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5" name="Google Shape;365;p22"/>
          <p:cNvCxnSpPr/>
          <p:nvPr/>
        </p:nvCxnSpPr>
        <p:spPr>
          <a:xfrm rot="10800000" flipH="1">
            <a:off x="5953850" y="3776875"/>
            <a:ext cx="535500" cy="13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3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seeing your course/service in context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23"/>
          <p:cNvSpPr txBox="1">
            <a:spLocks noGrp="1"/>
          </p:cNvSpPr>
          <p:nvPr>
            <p:ph type="body" idx="1"/>
          </p:nvPr>
        </p:nvSpPr>
        <p:spPr>
          <a:xfrm>
            <a:off x="1165200" y="1209475"/>
            <a:ext cx="7169100" cy="32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1800"/>
            </a:br>
            <a:r>
              <a:rPr lang="en" sz="1800"/>
              <a:t>three teams, each assigned to assess one outcome</a:t>
            </a:r>
            <a:endParaRPr sz="180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team members</a:t>
            </a:r>
            <a:endParaRPr sz="1800"/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discuss what this outcome means in their disciplines/services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create an interdisciplinary rubric to assess the outcome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use this rubric to assess one assignment in F18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return results to the SLOAC</a:t>
            </a:r>
            <a:endParaRPr sz="1800"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/>
              <a:t>follow-up flex discussion in January (open to all) </a:t>
            </a:r>
            <a:endParaRPr sz="1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REFLECTION (5 minutes)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24"/>
          <p:cNvSpPr txBox="1">
            <a:spLocks noGrp="1"/>
          </p:cNvSpPr>
          <p:nvPr>
            <p:ph type="body" idx="1"/>
          </p:nvPr>
        </p:nvSpPr>
        <p:spPr>
          <a:xfrm>
            <a:off x="1165200" y="1209475"/>
            <a:ext cx="7169100" cy="32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 b="1"/>
          </a:p>
          <a:p>
            <a:pPr marL="457200" lvl="0" indent="-381000" rtl="0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n" sz="2400" b="1"/>
              <a:t>Which of these three outcomes do your courses/services most directly support? </a:t>
            </a:r>
            <a:br>
              <a:rPr lang="en" sz="2400" b="1"/>
            </a:br>
            <a:endParaRPr sz="2400" b="1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b="1"/>
              <a:t>Think about a specific assignment or activity you are planning to use this semester which contributes to one (or more) of these outcomes. Jot down some details.</a:t>
            </a:r>
            <a:endParaRPr sz="2400" b="1"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 sz="2400" b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PICK A TEAM! (10 minutes)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25"/>
          <p:cNvSpPr txBox="1">
            <a:spLocks noGrp="1"/>
          </p:cNvSpPr>
          <p:nvPr>
            <p:ph type="body" idx="1"/>
          </p:nvPr>
        </p:nvSpPr>
        <p:spPr>
          <a:xfrm>
            <a:off x="1165200" y="1209475"/>
            <a:ext cx="7169100" cy="32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 b="1"/>
          </a:p>
          <a:p>
            <a:pPr marL="457200" lvl="0" indent="-381000" rtl="0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n" sz="2400" b="1"/>
              <a:t>Join colleagues to discuss a particular outcome.</a:t>
            </a:r>
            <a:br>
              <a:rPr lang="en" sz="2400" b="1"/>
            </a:br>
            <a:endParaRPr sz="2400" b="1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b="1"/>
              <a:t>Describe what this outcome means to you, in your work with students. </a:t>
            </a:r>
            <a:endParaRPr sz="2400" b="1"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 sz="2400" b="1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 A RUBRIC! (40 minutes)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26"/>
          <p:cNvSpPr txBox="1">
            <a:spLocks noGrp="1"/>
          </p:cNvSpPr>
          <p:nvPr>
            <p:ph type="body" idx="1"/>
          </p:nvPr>
        </p:nvSpPr>
        <p:spPr>
          <a:xfrm>
            <a:off x="1165200" y="1209475"/>
            <a:ext cx="7169100" cy="32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The rubric form you have is a template. Discuss the wording until you feel you have something that can be used to assess student work in all your courses. This means</a:t>
            </a:r>
            <a:endParaRPr sz="2400" b="1"/>
          </a:p>
          <a:p>
            <a:pPr marL="457200" lvl="0" indent="-381000" rtl="0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n" sz="2400" b="1"/>
              <a:t>finding common ground</a:t>
            </a:r>
            <a:endParaRPr sz="2400" b="1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b="1"/>
              <a:t>making room for everyone</a:t>
            </a:r>
            <a:endParaRPr sz="2400" b="1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b="1"/>
              <a:t>distinguishing between levels of competence</a:t>
            </a:r>
            <a:endParaRPr sz="2400" b="1"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 sz="2400" b="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 the full five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27"/>
          <p:cNvSpPr txBox="1">
            <a:spLocks noGrp="1"/>
          </p:cNvSpPr>
          <p:nvPr>
            <p:ph type="body" idx="1"/>
          </p:nvPr>
        </p:nvSpPr>
        <p:spPr>
          <a:xfrm>
            <a:off x="1165200" y="1209475"/>
            <a:ext cx="7169100" cy="32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 b="1"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 sz="2400" b="1"/>
          </a:p>
        </p:txBody>
      </p:sp>
      <p:graphicFrame>
        <p:nvGraphicFramePr>
          <p:cNvPr id="396" name="Google Shape;396;p27"/>
          <p:cNvGraphicFramePr/>
          <p:nvPr/>
        </p:nvGraphicFramePr>
        <p:xfrm>
          <a:off x="952500" y="1809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{59A6EA6E-15C6-41EE-9C23-56DF4FD646CB}</a:tableStyleId>
              </a:tblPr>
              <a:tblGrid>
                <a:gridCol w="1206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2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0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1</a:t>
                      </a:r>
                      <a:endParaRPr sz="1200"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significantly below expectations</a:t>
                      </a:r>
                      <a:endParaRPr sz="1200" b="1"/>
                    </a:p>
                  </a:txBody>
                  <a:tcPr marL="91425" marR="91425" marT="91425" marB="91425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2 </a:t>
                      </a:r>
                      <a:endParaRPr sz="1200"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developing competence</a:t>
                      </a:r>
                      <a:endParaRPr sz="1200" b="1"/>
                    </a:p>
                  </a:txBody>
                  <a:tcPr marL="91425" marR="91425" marT="91425" marB="91425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3 </a:t>
                      </a:r>
                      <a:endParaRPr sz="1200"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competence</a:t>
                      </a:r>
                      <a:endParaRPr sz="1200" b="1"/>
                    </a:p>
                  </a:txBody>
                  <a:tcPr marL="91425" marR="91425" marT="91425" marB="91425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4 </a:t>
                      </a:r>
                      <a:endParaRPr sz="1200"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exceeding</a:t>
                      </a:r>
                      <a:endParaRPr sz="1200"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expectations </a:t>
                      </a:r>
                      <a:endParaRPr sz="1200" b="1"/>
                    </a:p>
                  </a:txBody>
                  <a:tcPr marL="91425" marR="91425" marT="91425" marB="91425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5 </a:t>
                      </a:r>
                      <a:endParaRPr sz="1200"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significantly exceeding expectations</a:t>
                      </a:r>
                      <a:endParaRPr sz="1200" b="1"/>
                    </a:p>
                  </a:txBody>
                  <a:tcPr marL="91425" marR="91425" marT="91425" marB="91425">
                    <a:solidFill>
                      <a:srgbClr val="EAD1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Comprehend, interpret, and analyze written and oral information</a:t>
                      </a:r>
                      <a:endParaRPr sz="1200" b="1"/>
                    </a:p>
                  </a:txBody>
                  <a:tcPr marL="91425" marR="91425" marT="91425" marB="91425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Does not read assigned texts</a:t>
                      </a:r>
                      <a:endParaRPr sz="1000"/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Does not grasp main idea</a:t>
                      </a: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Reads assigned texts</a:t>
                      </a:r>
                      <a:endParaRPr sz="1000"/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applies strategies to determine main idea </a:t>
                      </a: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Reads assigned texts</a:t>
                      </a:r>
                      <a:endParaRPr sz="1000"/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Understands main idea</a:t>
                      </a:r>
                      <a:endParaRPr sz="1000"/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Draws inferences from main idea</a:t>
                      </a: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Reads assigned texts</a:t>
                      </a:r>
                      <a:endParaRPr sz="1000"/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Understands main idea</a:t>
                      </a:r>
                      <a:endParaRPr sz="1000"/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Draws reasonable inferences from main idea </a:t>
                      </a: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Reads assigned texts</a:t>
                      </a:r>
                      <a:endParaRPr sz="1000"/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Understands and critiques main idea</a:t>
                      </a:r>
                      <a:endParaRPr sz="1000"/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Emerges with new idea</a:t>
                      </a:r>
                      <a:endParaRPr sz="10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28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 use a simplified 1-2-3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28"/>
          <p:cNvSpPr txBox="1">
            <a:spLocks noGrp="1"/>
          </p:cNvSpPr>
          <p:nvPr>
            <p:ph type="body" idx="1"/>
          </p:nvPr>
        </p:nvSpPr>
        <p:spPr>
          <a:xfrm>
            <a:off x="1165200" y="1209475"/>
            <a:ext cx="7169100" cy="32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 b="1"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 sz="2400" b="1"/>
          </a:p>
        </p:txBody>
      </p:sp>
      <p:graphicFrame>
        <p:nvGraphicFramePr>
          <p:cNvPr id="403" name="Google Shape;403;p28"/>
          <p:cNvGraphicFramePr/>
          <p:nvPr/>
        </p:nvGraphicFramePr>
        <p:xfrm>
          <a:off x="952500" y="1809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{59A6EA6E-15C6-41EE-9C23-56DF4FD646CB}</a:tableStyleId>
              </a:tblPr>
              <a:tblGrid>
                <a:gridCol w="1206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2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597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1</a:t>
                      </a:r>
                      <a:endParaRPr sz="1200" b="1"/>
                    </a:p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significantly below expectations</a:t>
                      </a:r>
                      <a:endParaRPr sz="1200" b="1"/>
                    </a:p>
                  </a:txBody>
                  <a:tcPr marL="91425" marR="91425" marT="91425" marB="91425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2 </a:t>
                      </a:r>
                      <a:endParaRPr sz="1200"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/>
                    </a:p>
                  </a:txBody>
                  <a:tcPr marL="91425" marR="91425" marT="91425" marB="91425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3 </a:t>
                      </a:r>
                      <a:endParaRPr sz="1200" b="1"/>
                    </a:p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competence</a:t>
                      </a:r>
                      <a:endParaRPr sz="1200" b="1"/>
                    </a:p>
                  </a:txBody>
                  <a:tcPr marL="91425" marR="91425" marT="91425" marB="91425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4 </a:t>
                      </a:r>
                      <a:endParaRPr sz="1200" b="1"/>
                    </a:p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/>
                    </a:p>
                  </a:txBody>
                  <a:tcPr marL="91425" marR="91425" marT="91425" marB="91425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5 </a:t>
                      </a:r>
                      <a:endParaRPr sz="1200" b="1"/>
                    </a:p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significantly exceeding expectations</a:t>
                      </a:r>
                      <a:endParaRPr sz="1200" b="1"/>
                    </a:p>
                  </a:txBody>
                  <a:tcPr marL="91425" marR="91425" marT="91425" marB="91425">
                    <a:solidFill>
                      <a:srgbClr val="EAD1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Comprehend, interpret, and analyze written and oral information</a:t>
                      </a:r>
                      <a:endParaRPr sz="1200" b="1"/>
                    </a:p>
                  </a:txBody>
                  <a:tcPr marL="91425" marR="91425" marT="91425" marB="91425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Does not read assigned texts</a:t>
                      </a:r>
                      <a:endParaRPr sz="1000"/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Does not grasp main idea</a:t>
                      </a: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Reads assigned texts</a:t>
                      </a:r>
                      <a:endParaRPr sz="1000"/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Understands main idea</a:t>
                      </a:r>
                      <a:endParaRPr sz="1000"/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Draws inferences from main idea</a:t>
                      </a: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 </a:t>
                      </a: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Reads assigned texts</a:t>
                      </a:r>
                      <a:endParaRPr sz="1000"/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Understands and critiques main idea</a:t>
                      </a:r>
                      <a:endParaRPr sz="1000"/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Emerges with new idea</a:t>
                      </a:r>
                      <a:endParaRPr sz="10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 A RUBRIC! (40 minutes)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29"/>
          <p:cNvSpPr txBox="1">
            <a:spLocks noGrp="1"/>
          </p:cNvSpPr>
          <p:nvPr>
            <p:ph type="body" idx="1"/>
          </p:nvPr>
        </p:nvSpPr>
        <p:spPr>
          <a:xfrm>
            <a:off x="1165200" y="1209475"/>
            <a:ext cx="7169100" cy="32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The rubric form you have is a template. Discuss the wording until you feel you have something that can be used to assess student work in all your courses. This means</a:t>
            </a:r>
            <a:endParaRPr sz="2400" b="1"/>
          </a:p>
          <a:p>
            <a:pPr marL="457200" lvl="0" indent="-381000" rtl="0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n" sz="2400" b="1"/>
              <a:t>finding common ground</a:t>
            </a:r>
            <a:endParaRPr sz="2400" b="1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b="1"/>
              <a:t>making room for everyone</a:t>
            </a:r>
            <a:endParaRPr sz="2400" b="1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b="1"/>
              <a:t>distinguishing between levels of competence</a:t>
            </a:r>
            <a:endParaRPr sz="2400" b="1"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 sz="2400" b="1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0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SHARE-OUT (20 minutes)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30"/>
          <p:cNvSpPr txBox="1">
            <a:spLocks noGrp="1"/>
          </p:cNvSpPr>
          <p:nvPr>
            <p:ph type="body" idx="1"/>
          </p:nvPr>
        </p:nvSpPr>
        <p:spPr>
          <a:xfrm>
            <a:off x="1165200" y="1209475"/>
            <a:ext cx="7169100" cy="32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b="1"/>
              <a:t>what did you disagree over?</a:t>
            </a:r>
            <a:endParaRPr sz="2400" b="1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b="1"/>
              <a:t>where did you overlap?</a:t>
            </a:r>
            <a:endParaRPr sz="2400" b="1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b="1"/>
              <a:t>do you see potential for interdisciplinary collaboration?</a:t>
            </a:r>
            <a:endParaRPr sz="2400" b="1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b="1"/>
              <a:t>any last questions/observations?</a:t>
            </a:r>
            <a:endParaRPr sz="2400" b="1"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 sz="2400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4"/>
          <p:cNvSpPr txBox="1">
            <a:spLocks noGrp="1"/>
          </p:cNvSpPr>
          <p:nvPr>
            <p:ph type="body" idx="1"/>
          </p:nvPr>
        </p:nvSpPr>
        <p:spPr>
          <a:xfrm>
            <a:off x="1165200" y="1209475"/>
            <a:ext cx="7169100" cy="32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sz="2400" b="1"/>
          </a:p>
        </p:txBody>
      </p:sp>
      <p:pic>
        <p:nvPicPr>
          <p:cNvPr id="285" name="Google Shape;285;p14" descr="File:Handshake icon GREEN-BLUE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6225" y="-137075"/>
            <a:ext cx="5143500" cy="299730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14"/>
          <p:cNvSpPr txBox="1"/>
          <p:nvPr/>
        </p:nvSpPr>
        <p:spPr>
          <a:xfrm>
            <a:off x="3937850" y="2612975"/>
            <a:ext cx="37497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No man is an Iland, intire of itselfe; every man is a peece of the Continent, a part of the maine….</a:t>
            </a:r>
            <a:endParaRPr sz="1800"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guided pathways: starting with </a:t>
            </a:r>
            <a:r>
              <a:rPr lang="en" i="1"/>
              <a:t>student</a:t>
            </a:r>
            <a:r>
              <a:rPr lang="en"/>
              <a:t> goals</a:t>
            </a:r>
            <a:endParaRPr/>
          </a:p>
        </p:txBody>
      </p:sp>
      <p:sp>
        <p:nvSpPr>
          <p:cNvPr id="292" name="Google Shape;292;p15"/>
          <p:cNvSpPr txBox="1">
            <a:spLocks noGrp="1"/>
          </p:cNvSpPr>
          <p:nvPr>
            <p:ph type="body" idx="1"/>
          </p:nvPr>
        </p:nvSpPr>
        <p:spPr>
          <a:xfrm>
            <a:off x="1234500" y="1036775"/>
            <a:ext cx="7169100" cy="32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93" name="Google Shape;293;p15"/>
          <p:cNvPicPr preferRelativeResize="0"/>
          <p:nvPr/>
        </p:nvPicPr>
        <p:blipFill rotWithShape="1">
          <a:blip r:embed="rId3">
            <a:alphaModFix/>
          </a:blip>
          <a:srcRect t="29770"/>
          <a:stretch/>
        </p:blipFill>
        <p:spPr>
          <a:xfrm>
            <a:off x="1961550" y="1815700"/>
            <a:ext cx="5715000" cy="289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outcomes: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promise to students</a:t>
            </a:r>
            <a:endParaRPr/>
          </a:p>
        </p:txBody>
      </p:sp>
      <p:sp>
        <p:nvSpPr>
          <p:cNvPr id="299" name="Google Shape;299;p16"/>
          <p:cNvSpPr txBox="1">
            <a:spLocks noGrp="1"/>
          </p:cNvSpPr>
          <p:nvPr>
            <p:ph type="body" idx="1"/>
          </p:nvPr>
        </p:nvSpPr>
        <p:spPr>
          <a:xfrm>
            <a:off x="1234500" y="1036775"/>
            <a:ext cx="7169100" cy="32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b="1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BUSINESS ADMINISTRATION ASSOCIATE IN SCIENCE DEGREE FOR TRANSFER (AS-T)</a:t>
            </a:r>
            <a:endParaRPr b="1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Program Learning Outcomes: </a:t>
            </a: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Students completing this program will be able to:</a:t>
            </a:r>
            <a:endParaRPr sz="105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762000" lvl="0" indent="-295275" rtl="0">
              <a:spcBef>
                <a:spcPts val="1600"/>
              </a:spcBef>
              <a:spcAft>
                <a:spcPts val="0"/>
              </a:spcAft>
              <a:buClr>
                <a:srgbClr val="333333"/>
              </a:buClr>
              <a:buSzPts val="1050"/>
              <a:buFont typeface="Arial"/>
              <a:buChar char="●"/>
            </a:pPr>
            <a:r>
              <a:rPr lang="en" sz="105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Prepare and analyze financial statements.</a:t>
            </a:r>
            <a:endParaRPr sz="105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62000" lvl="0" indent="-295275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50"/>
              <a:buFont typeface="Arial"/>
              <a:buChar char="●"/>
            </a:pPr>
            <a:r>
              <a:rPr lang="en" sz="105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Prepare and manage an operating budget.</a:t>
            </a:r>
            <a:endParaRPr sz="105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62000" lvl="0" indent="-295275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50"/>
              <a:buFont typeface="Arial"/>
              <a:buChar char="●"/>
            </a:pPr>
            <a:r>
              <a:rPr lang="en" sz="105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Evaluate the impact of current economic conditions on a business.</a:t>
            </a:r>
            <a:endParaRPr sz="105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62000" lvl="0" indent="-295275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50"/>
              <a:buFont typeface="Arial"/>
              <a:buChar char="●"/>
            </a:pPr>
            <a:r>
              <a:rPr lang="en" sz="105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Assess the legal implications of business decisions.</a:t>
            </a:r>
            <a:endParaRPr sz="105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interdisciplinary learning goals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(institutional learning outcomes)</a:t>
            </a:r>
            <a:endParaRPr/>
          </a:p>
        </p:txBody>
      </p:sp>
      <p:sp>
        <p:nvSpPr>
          <p:cNvPr id="305" name="Google Shape;305;p17"/>
          <p:cNvSpPr txBox="1">
            <a:spLocks noGrp="1"/>
          </p:cNvSpPr>
          <p:nvPr>
            <p:ph type="body" idx="1"/>
          </p:nvPr>
        </p:nvSpPr>
        <p:spPr>
          <a:xfrm>
            <a:off x="1234500" y="1036775"/>
            <a:ext cx="7169100" cy="32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06" name="Google Shape;306;p17"/>
          <p:cNvPicPr preferRelativeResize="0"/>
          <p:nvPr/>
        </p:nvPicPr>
        <p:blipFill rotWithShape="1">
          <a:blip r:embed="rId3">
            <a:alphaModFix/>
          </a:blip>
          <a:srcRect t="32267"/>
          <a:stretch/>
        </p:blipFill>
        <p:spPr>
          <a:xfrm>
            <a:off x="1714500" y="1811725"/>
            <a:ext cx="5715000" cy="290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8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milestones along the way</a:t>
            </a:r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body" idx="1"/>
          </p:nvPr>
        </p:nvSpPr>
        <p:spPr>
          <a:xfrm>
            <a:off x="1234500" y="1036775"/>
            <a:ext cx="7169100" cy="32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13" name="Google Shape;313;p18"/>
          <p:cNvPicPr preferRelativeResize="0"/>
          <p:nvPr/>
        </p:nvPicPr>
        <p:blipFill rotWithShape="1">
          <a:blip r:embed="rId3">
            <a:alphaModFix/>
          </a:blip>
          <a:srcRect t="36198" b="6041"/>
          <a:stretch/>
        </p:blipFill>
        <p:spPr>
          <a:xfrm>
            <a:off x="1749725" y="1509525"/>
            <a:ext cx="6584576" cy="2852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constant assessment</a:t>
            </a:r>
            <a:endParaRPr/>
          </a:p>
        </p:txBody>
      </p:sp>
      <p:sp>
        <p:nvSpPr>
          <p:cNvPr id="319" name="Google Shape;319;p19"/>
          <p:cNvSpPr txBox="1">
            <a:spLocks noGrp="1"/>
          </p:cNvSpPr>
          <p:nvPr>
            <p:ph type="body" idx="1"/>
          </p:nvPr>
        </p:nvSpPr>
        <p:spPr>
          <a:xfrm>
            <a:off x="1234500" y="1036775"/>
            <a:ext cx="7909500" cy="32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743200" lvl="0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sz="1800" b="1"/>
              <a:t>What do students take away from BUS 100?</a:t>
            </a:r>
            <a:endParaRPr sz="1800" b="1"/>
          </a:p>
          <a:p>
            <a:pPr marL="2743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b="1"/>
              <a:t>What do students take away from this interaction in the Learning Center? </a:t>
            </a:r>
            <a:endParaRPr sz="1800" b="1"/>
          </a:p>
        </p:txBody>
      </p:sp>
      <p:pic>
        <p:nvPicPr>
          <p:cNvPr id="320" name="Google Shape;32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5255" y="1131575"/>
            <a:ext cx="2052949" cy="275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0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discrete bubbles</a:t>
            </a:r>
            <a:r>
              <a:rPr lang="en" u="sng"/>
              <a:t> </a:t>
            </a:r>
            <a:endParaRPr u="sng"/>
          </a:p>
        </p:txBody>
      </p:sp>
      <p:sp>
        <p:nvSpPr>
          <p:cNvPr id="326" name="Google Shape;326;p20"/>
          <p:cNvSpPr/>
          <p:nvPr/>
        </p:nvSpPr>
        <p:spPr>
          <a:xfrm>
            <a:off x="7035900" y="874288"/>
            <a:ext cx="1770012" cy="925128"/>
          </a:xfrm>
          <a:prstGeom prst="cloud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20"/>
          <p:cNvSpPr/>
          <p:nvPr/>
        </p:nvSpPr>
        <p:spPr>
          <a:xfrm>
            <a:off x="1441200" y="324450"/>
            <a:ext cx="1770012" cy="925128"/>
          </a:xfrm>
          <a:prstGeom prst="cloud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20"/>
          <p:cNvSpPr/>
          <p:nvPr/>
        </p:nvSpPr>
        <p:spPr>
          <a:xfrm>
            <a:off x="3934050" y="2064550"/>
            <a:ext cx="1770012" cy="925128"/>
          </a:xfrm>
          <a:prstGeom prst="cloud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20"/>
          <p:cNvSpPr/>
          <p:nvPr/>
        </p:nvSpPr>
        <p:spPr>
          <a:xfrm>
            <a:off x="6527650" y="4039775"/>
            <a:ext cx="1770012" cy="925128"/>
          </a:xfrm>
          <a:prstGeom prst="cloud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0"/>
          <p:cNvSpPr/>
          <p:nvPr/>
        </p:nvSpPr>
        <p:spPr>
          <a:xfrm>
            <a:off x="5099350" y="1081875"/>
            <a:ext cx="1770012" cy="925128"/>
          </a:xfrm>
          <a:prstGeom prst="cloud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20"/>
          <p:cNvSpPr/>
          <p:nvPr/>
        </p:nvSpPr>
        <p:spPr>
          <a:xfrm>
            <a:off x="4141675" y="4039763"/>
            <a:ext cx="1770012" cy="925128"/>
          </a:xfrm>
          <a:prstGeom prst="cloud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20"/>
          <p:cNvSpPr/>
          <p:nvPr/>
        </p:nvSpPr>
        <p:spPr>
          <a:xfrm>
            <a:off x="-80175" y="1051363"/>
            <a:ext cx="1770012" cy="925128"/>
          </a:xfrm>
          <a:prstGeom prst="cloud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3" name="Google Shape;333;p20" descr="Free vector graphic: Teacher, Classroom, Chalk Board - Free Image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8149" y="1883938"/>
            <a:ext cx="4958174" cy="3470725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20"/>
          <p:cNvSpPr/>
          <p:nvPr/>
        </p:nvSpPr>
        <p:spPr>
          <a:xfrm>
            <a:off x="1689825" y="1474325"/>
            <a:ext cx="1770012" cy="925128"/>
          </a:xfrm>
          <a:prstGeom prst="cloud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5" name="Google Shape;335;p20" descr="File:Figur 2 Machmit Wikipedia-Animation.png - Wikimedia Common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850" y="2141941"/>
            <a:ext cx="2416761" cy="2954746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20"/>
          <p:cNvSpPr/>
          <p:nvPr/>
        </p:nvSpPr>
        <p:spPr>
          <a:xfrm>
            <a:off x="1689825" y="3106875"/>
            <a:ext cx="1184112" cy="820260"/>
          </a:xfrm>
          <a:prstGeom prst="cloud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20"/>
          <p:cNvSpPr txBox="1"/>
          <p:nvPr/>
        </p:nvSpPr>
        <p:spPr>
          <a:xfrm>
            <a:off x="1831725" y="3230200"/>
            <a:ext cx="1042200" cy="2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transfer services</a:t>
            </a:r>
            <a:endParaRPr/>
          </a:p>
        </p:txBody>
      </p:sp>
      <p:sp>
        <p:nvSpPr>
          <p:cNvPr id="338" name="Google Shape;338;p20"/>
          <p:cNvSpPr txBox="1"/>
          <p:nvPr/>
        </p:nvSpPr>
        <p:spPr>
          <a:xfrm>
            <a:off x="1979700" y="1719225"/>
            <a:ext cx="1073100" cy="3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wellness</a:t>
            </a:r>
            <a:endParaRPr/>
          </a:p>
        </p:txBody>
      </p:sp>
      <p:sp>
        <p:nvSpPr>
          <p:cNvPr id="339" name="Google Shape;339;p20"/>
          <p:cNvSpPr txBox="1"/>
          <p:nvPr/>
        </p:nvSpPr>
        <p:spPr>
          <a:xfrm>
            <a:off x="166525" y="1182675"/>
            <a:ext cx="1227300" cy="5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admissions &amp; records</a:t>
            </a:r>
            <a:endParaRPr/>
          </a:p>
        </p:txBody>
      </p:sp>
      <p:sp>
        <p:nvSpPr>
          <p:cNvPr id="340" name="Google Shape;340;p20"/>
          <p:cNvSpPr txBox="1"/>
          <p:nvPr/>
        </p:nvSpPr>
        <p:spPr>
          <a:xfrm>
            <a:off x="1708325" y="473450"/>
            <a:ext cx="1307400" cy="5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counseling </a:t>
            </a:r>
            <a:endParaRPr/>
          </a:p>
        </p:txBody>
      </p:sp>
      <p:sp>
        <p:nvSpPr>
          <p:cNvPr id="341" name="Google Shape;341;p20"/>
          <p:cNvSpPr txBox="1"/>
          <p:nvPr/>
        </p:nvSpPr>
        <p:spPr>
          <a:xfrm>
            <a:off x="4141675" y="2320738"/>
            <a:ext cx="1184100" cy="5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MATH 100</a:t>
            </a:r>
            <a:endParaRPr/>
          </a:p>
        </p:txBody>
      </p:sp>
      <p:sp>
        <p:nvSpPr>
          <p:cNvPr id="342" name="Google Shape;342;p20"/>
          <p:cNvSpPr txBox="1"/>
          <p:nvPr/>
        </p:nvSpPr>
        <p:spPr>
          <a:xfrm>
            <a:off x="5347025" y="1238175"/>
            <a:ext cx="1307400" cy="5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ENGL 110</a:t>
            </a:r>
            <a:endParaRPr/>
          </a:p>
        </p:txBody>
      </p:sp>
      <p:sp>
        <p:nvSpPr>
          <p:cNvPr id="343" name="Google Shape;343;p20"/>
          <p:cNvSpPr txBox="1"/>
          <p:nvPr/>
        </p:nvSpPr>
        <p:spPr>
          <a:xfrm>
            <a:off x="5710900" y="1367700"/>
            <a:ext cx="35523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0"/>
          <p:cNvSpPr txBox="1"/>
          <p:nvPr/>
        </p:nvSpPr>
        <p:spPr>
          <a:xfrm>
            <a:off x="4372975" y="4249438"/>
            <a:ext cx="1307400" cy="5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CRER 101</a:t>
            </a:r>
            <a:endParaRPr/>
          </a:p>
        </p:txBody>
      </p:sp>
      <p:sp>
        <p:nvSpPr>
          <p:cNvPr id="345" name="Google Shape;345;p20"/>
          <p:cNvSpPr txBox="1"/>
          <p:nvPr/>
        </p:nvSpPr>
        <p:spPr>
          <a:xfrm>
            <a:off x="7267200" y="1083963"/>
            <a:ext cx="1307400" cy="5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 251</a:t>
            </a:r>
            <a:endParaRPr/>
          </a:p>
        </p:txBody>
      </p:sp>
      <p:sp>
        <p:nvSpPr>
          <p:cNvPr id="346" name="Google Shape;346;p20"/>
          <p:cNvSpPr txBox="1"/>
          <p:nvPr/>
        </p:nvSpPr>
        <p:spPr>
          <a:xfrm>
            <a:off x="6758950" y="4223950"/>
            <a:ext cx="1406400" cy="5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center</a:t>
            </a:r>
            <a:endParaRPr/>
          </a:p>
        </p:txBody>
      </p:sp>
      <p:sp>
        <p:nvSpPr>
          <p:cNvPr id="347" name="Google Shape;347;p20"/>
          <p:cNvSpPr/>
          <p:nvPr/>
        </p:nvSpPr>
        <p:spPr>
          <a:xfrm>
            <a:off x="3445513" y="1182675"/>
            <a:ext cx="1770012" cy="925128"/>
          </a:xfrm>
          <a:prstGeom prst="cloud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language labs</a:t>
            </a:r>
            <a:endParaRPr/>
          </a:p>
        </p:txBody>
      </p:sp>
      <p:sp>
        <p:nvSpPr>
          <p:cNvPr id="348" name="Google Shape;348;p20"/>
          <p:cNvSpPr/>
          <p:nvPr/>
        </p:nvSpPr>
        <p:spPr>
          <a:xfrm>
            <a:off x="3687000" y="3195775"/>
            <a:ext cx="1770012" cy="925128"/>
          </a:xfrm>
          <a:prstGeom prst="cloud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20"/>
          <p:cNvSpPr txBox="1"/>
          <p:nvPr/>
        </p:nvSpPr>
        <p:spPr>
          <a:xfrm>
            <a:off x="4080025" y="3442850"/>
            <a:ext cx="1307400" cy="5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CIS 120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1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need another </a:t>
            </a:r>
            <a:r>
              <a:rPr lang="en" i="1"/>
              <a:t>perspective</a:t>
            </a:r>
            <a:endParaRPr i="1"/>
          </a:p>
        </p:txBody>
      </p:sp>
      <p:sp>
        <p:nvSpPr>
          <p:cNvPr id="355" name="Google Shape;355;p21"/>
          <p:cNvSpPr txBox="1">
            <a:spLocks noGrp="1"/>
          </p:cNvSpPr>
          <p:nvPr>
            <p:ph type="body" idx="1"/>
          </p:nvPr>
        </p:nvSpPr>
        <p:spPr>
          <a:xfrm>
            <a:off x="1209825" y="1049100"/>
            <a:ext cx="7442700" cy="32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81000" rtl="0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n" sz="2400" b="1"/>
              <a:t>does our work with students, collectively, fulfil the promise laid out in the institutional learning outcomes? </a:t>
            </a:r>
            <a:endParaRPr sz="2400" b="1"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 sz="2400"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559</Words>
  <Application>Microsoft Office PowerPoint</Application>
  <PresentationFormat>On-screen Show (16:9)</PresentationFormat>
  <Paragraphs>134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Maven Pro</vt:lpstr>
      <vt:lpstr>Nunito</vt:lpstr>
      <vt:lpstr>Momentum</vt:lpstr>
      <vt:lpstr>effective communication critical thinking quantitative reasoning</vt:lpstr>
      <vt:lpstr>PowerPoint Presentation</vt:lpstr>
      <vt:lpstr>guided pathways: starting with student goals</vt:lpstr>
      <vt:lpstr>learning outcomes:  a promise to students</vt:lpstr>
      <vt:lpstr>interdisciplinary learning goals (institutional learning outcomes)</vt:lpstr>
      <vt:lpstr>milestones along the way</vt:lpstr>
      <vt:lpstr>constant assessment</vt:lpstr>
      <vt:lpstr>in discrete bubbles </vt:lpstr>
      <vt:lpstr>we need another perspective</vt:lpstr>
      <vt:lpstr>PowerPoint Presentation</vt:lpstr>
      <vt:lpstr>seeing your course/service in context  </vt:lpstr>
      <vt:lpstr>REFLECTION (5 minutes) </vt:lpstr>
      <vt:lpstr>PICK A TEAM! (10 minutes)  </vt:lpstr>
      <vt:lpstr>CREATE A RUBRIC! (40 minutes)  </vt:lpstr>
      <vt:lpstr>go the full five </vt:lpstr>
      <vt:lpstr>or use a simplified 1-2-3 </vt:lpstr>
      <vt:lpstr>CREATE A RUBRIC! (40 minutes)  </vt:lpstr>
      <vt:lpstr>SHARE-OUT (20 minutes)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effective communication critical thinking quantitative reasoning</dc:title>
  <dc:creator>Madeleine</dc:creator>
  <cp:lastModifiedBy>Madeleine Murphy</cp:lastModifiedBy>
  <cp:revision>1</cp:revision>
  <dcterms:modified xsi:type="dcterms:W3CDTF">2018-08-15T23:52:12Z</dcterms:modified>
</cp:coreProperties>
</file>