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45"/>
  </p:notesMasterIdLst>
  <p:handoutMasterIdLst>
    <p:handoutMasterId r:id="rId46"/>
  </p:handoutMasterIdLst>
  <p:sldIdLst>
    <p:sldId id="256" r:id="rId5"/>
    <p:sldId id="384" r:id="rId6"/>
    <p:sldId id="394" r:id="rId7"/>
    <p:sldId id="392" r:id="rId8"/>
    <p:sldId id="391" r:id="rId9"/>
    <p:sldId id="364" r:id="rId10"/>
    <p:sldId id="390" r:id="rId11"/>
    <p:sldId id="389" r:id="rId12"/>
    <p:sldId id="386" r:id="rId13"/>
    <p:sldId id="356" r:id="rId14"/>
    <p:sldId id="383" r:id="rId15"/>
    <p:sldId id="396" r:id="rId16"/>
    <p:sldId id="370" r:id="rId17"/>
    <p:sldId id="365" r:id="rId18"/>
    <p:sldId id="366" r:id="rId19"/>
    <p:sldId id="393" r:id="rId20"/>
    <p:sldId id="331" r:id="rId21"/>
    <p:sldId id="277" r:id="rId22"/>
    <p:sldId id="369" r:id="rId23"/>
    <p:sldId id="395" r:id="rId24"/>
    <p:sldId id="397" r:id="rId25"/>
    <p:sldId id="374" r:id="rId26"/>
    <p:sldId id="398" r:id="rId27"/>
    <p:sldId id="375" r:id="rId28"/>
    <p:sldId id="376" r:id="rId29"/>
    <p:sldId id="378" r:id="rId30"/>
    <p:sldId id="377" r:id="rId31"/>
    <p:sldId id="380" r:id="rId32"/>
    <p:sldId id="379" r:id="rId33"/>
    <p:sldId id="381" r:id="rId34"/>
    <p:sldId id="333" r:id="rId35"/>
    <p:sldId id="382" r:id="rId36"/>
    <p:sldId id="399" r:id="rId37"/>
    <p:sldId id="311" r:id="rId38"/>
    <p:sldId id="400" r:id="rId39"/>
    <p:sldId id="401" r:id="rId40"/>
    <p:sldId id="402" r:id="rId41"/>
    <p:sldId id="403" r:id="rId42"/>
    <p:sldId id="404" r:id="rId43"/>
    <p:sldId id="405" r:id="rId4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196C07B-5BDE-4735-80DD-B81352AF059E}">
          <p14:sldIdLst>
            <p14:sldId id="256"/>
            <p14:sldId id="384"/>
            <p14:sldId id="394"/>
            <p14:sldId id="392"/>
            <p14:sldId id="391"/>
            <p14:sldId id="364"/>
            <p14:sldId id="390"/>
            <p14:sldId id="389"/>
            <p14:sldId id="386"/>
            <p14:sldId id="356"/>
            <p14:sldId id="383"/>
            <p14:sldId id="396"/>
            <p14:sldId id="370"/>
            <p14:sldId id="365"/>
            <p14:sldId id="366"/>
            <p14:sldId id="393"/>
            <p14:sldId id="331"/>
            <p14:sldId id="277"/>
            <p14:sldId id="369"/>
            <p14:sldId id="395"/>
            <p14:sldId id="397"/>
            <p14:sldId id="374"/>
            <p14:sldId id="398"/>
            <p14:sldId id="375"/>
            <p14:sldId id="376"/>
            <p14:sldId id="378"/>
            <p14:sldId id="377"/>
            <p14:sldId id="380"/>
            <p14:sldId id="379"/>
            <p14:sldId id="381"/>
            <p14:sldId id="333"/>
            <p14:sldId id="382"/>
            <p14:sldId id="399"/>
            <p14:sldId id="311"/>
            <p14:sldId id="400"/>
            <p14:sldId id="401"/>
            <p14:sldId id="402"/>
            <p14:sldId id="403"/>
            <p14:sldId id="404"/>
            <p14:sldId id="405"/>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2" autoAdjust="0"/>
    <p:restoredTop sz="94660"/>
  </p:normalViewPr>
  <p:slideViewPr>
    <p:cSldViewPr snapToGrid="0">
      <p:cViewPr varScale="1">
        <p:scale>
          <a:sx n="114" d="100"/>
          <a:sy n="114" d="100"/>
        </p:scale>
        <p:origin x="528"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8833E01-5DC6-4FBB-849C-21C3E1F17938}" type="datetimeFigureOut">
              <a:rPr lang="en-US" smtClean="0"/>
              <a:t>8/16/2018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BA8811B-FCD9-44C4-A6A2-2669233C3168}" type="slidenum">
              <a:rPr lang="en-US" smtClean="0"/>
              <a:t>‹#›</a:t>
            </a:fld>
            <a:endParaRPr lang="en-US"/>
          </a:p>
        </p:txBody>
      </p:sp>
    </p:spTree>
    <p:extLst>
      <p:ext uri="{BB962C8B-B14F-4D97-AF65-F5344CB8AC3E}">
        <p14:creationId xmlns:p14="http://schemas.microsoft.com/office/powerpoint/2010/main" val="1410415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2F8C822-3F71-4D3E-8A5E-E2047B6F468A}" type="datetimeFigureOut">
              <a:rPr lang="en-US"/>
              <a:t>8/16/2018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025BEB5-E4F4-474B-9030-825B0F86823F}" type="slidenum">
              <a:rPr lang="en-US"/>
              <a:t>‹#›</a:t>
            </a:fld>
            <a:endParaRPr lang="en-US"/>
          </a:p>
        </p:txBody>
      </p:sp>
    </p:spTree>
    <p:extLst>
      <p:ext uri="{BB962C8B-B14F-4D97-AF65-F5344CB8AC3E}">
        <p14:creationId xmlns:p14="http://schemas.microsoft.com/office/powerpoint/2010/main" val="2753028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2</a:t>
            </a:fld>
            <a:endParaRPr lang="en-US"/>
          </a:p>
        </p:txBody>
      </p:sp>
    </p:spTree>
    <p:extLst>
      <p:ext uri="{BB962C8B-B14F-4D97-AF65-F5344CB8AC3E}">
        <p14:creationId xmlns:p14="http://schemas.microsoft.com/office/powerpoint/2010/main" val="3564889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13</a:t>
            </a:fld>
            <a:endParaRPr lang="en-US"/>
          </a:p>
        </p:txBody>
      </p:sp>
    </p:spTree>
    <p:extLst>
      <p:ext uri="{BB962C8B-B14F-4D97-AF65-F5344CB8AC3E}">
        <p14:creationId xmlns:p14="http://schemas.microsoft.com/office/powerpoint/2010/main" val="2399059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14</a:t>
            </a:fld>
            <a:endParaRPr lang="en-US"/>
          </a:p>
        </p:txBody>
      </p:sp>
    </p:spTree>
    <p:extLst>
      <p:ext uri="{BB962C8B-B14F-4D97-AF65-F5344CB8AC3E}">
        <p14:creationId xmlns:p14="http://schemas.microsoft.com/office/powerpoint/2010/main" val="2343669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15</a:t>
            </a:fld>
            <a:endParaRPr lang="en-US"/>
          </a:p>
        </p:txBody>
      </p:sp>
    </p:spTree>
    <p:extLst>
      <p:ext uri="{BB962C8B-B14F-4D97-AF65-F5344CB8AC3E}">
        <p14:creationId xmlns:p14="http://schemas.microsoft.com/office/powerpoint/2010/main" val="13429872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16</a:t>
            </a:fld>
            <a:endParaRPr lang="en-US"/>
          </a:p>
        </p:txBody>
      </p:sp>
    </p:spTree>
    <p:extLst>
      <p:ext uri="{BB962C8B-B14F-4D97-AF65-F5344CB8AC3E}">
        <p14:creationId xmlns:p14="http://schemas.microsoft.com/office/powerpoint/2010/main" val="796084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19</a:t>
            </a:fld>
            <a:endParaRPr lang="en-US"/>
          </a:p>
        </p:txBody>
      </p:sp>
    </p:spTree>
    <p:extLst>
      <p:ext uri="{BB962C8B-B14F-4D97-AF65-F5344CB8AC3E}">
        <p14:creationId xmlns:p14="http://schemas.microsoft.com/office/powerpoint/2010/main" val="703856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20</a:t>
            </a:fld>
            <a:endParaRPr lang="en-US"/>
          </a:p>
        </p:txBody>
      </p:sp>
    </p:spTree>
    <p:extLst>
      <p:ext uri="{BB962C8B-B14F-4D97-AF65-F5344CB8AC3E}">
        <p14:creationId xmlns:p14="http://schemas.microsoft.com/office/powerpoint/2010/main" val="18919353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21</a:t>
            </a:fld>
            <a:endParaRPr lang="en-US"/>
          </a:p>
        </p:txBody>
      </p:sp>
    </p:spTree>
    <p:extLst>
      <p:ext uri="{BB962C8B-B14F-4D97-AF65-F5344CB8AC3E}">
        <p14:creationId xmlns:p14="http://schemas.microsoft.com/office/powerpoint/2010/main" val="26484620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22</a:t>
            </a:fld>
            <a:endParaRPr lang="en-US"/>
          </a:p>
        </p:txBody>
      </p:sp>
    </p:spTree>
    <p:extLst>
      <p:ext uri="{BB962C8B-B14F-4D97-AF65-F5344CB8AC3E}">
        <p14:creationId xmlns:p14="http://schemas.microsoft.com/office/powerpoint/2010/main" val="9139062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23</a:t>
            </a:fld>
            <a:endParaRPr lang="en-US"/>
          </a:p>
        </p:txBody>
      </p:sp>
    </p:spTree>
    <p:extLst>
      <p:ext uri="{BB962C8B-B14F-4D97-AF65-F5344CB8AC3E}">
        <p14:creationId xmlns:p14="http://schemas.microsoft.com/office/powerpoint/2010/main" val="14218212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24</a:t>
            </a:fld>
            <a:endParaRPr lang="en-US"/>
          </a:p>
        </p:txBody>
      </p:sp>
    </p:spTree>
    <p:extLst>
      <p:ext uri="{BB962C8B-B14F-4D97-AF65-F5344CB8AC3E}">
        <p14:creationId xmlns:p14="http://schemas.microsoft.com/office/powerpoint/2010/main" val="2539911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3</a:t>
            </a:fld>
            <a:endParaRPr lang="en-US"/>
          </a:p>
        </p:txBody>
      </p:sp>
    </p:spTree>
    <p:extLst>
      <p:ext uri="{BB962C8B-B14F-4D97-AF65-F5344CB8AC3E}">
        <p14:creationId xmlns:p14="http://schemas.microsoft.com/office/powerpoint/2010/main" val="7831488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25</a:t>
            </a:fld>
            <a:endParaRPr lang="en-US"/>
          </a:p>
        </p:txBody>
      </p:sp>
    </p:spTree>
    <p:extLst>
      <p:ext uri="{BB962C8B-B14F-4D97-AF65-F5344CB8AC3E}">
        <p14:creationId xmlns:p14="http://schemas.microsoft.com/office/powerpoint/2010/main" val="3165703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26</a:t>
            </a:fld>
            <a:endParaRPr lang="en-US"/>
          </a:p>
        </p:txBody>
      </p:sp>
    </p:spTree>
    <p:extLst>
      <p:ext uri="{BB962C8B-B14F-4D97-AF65-F5344CB8AC3E}">
        <p14:creationId xmlns:p14="http://schemas.microsoft.com/office/powerpoint/2010/main" val="24168986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27</a:t>
            </a:fld>
            <a:endParaRPr lang="en-US"/>
          </a:p>
        </p:txBody>
      </p:sp>
    </p:spTree>
    <p:extLst>
      <p:ext uri="{BB962C8B-B14F-4D97-AF65-F5344CB8AC3E}">
        <p14:creationId xmlns:p14="http://schemas.microsoft.com/office/powerpoint/2010/main" val="36392096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28</a:t>
            </a:fld>
            <a:endParaRPr lang="en-US"/>
          </a:p>
        </p:txBody>
      </p:sp>
    </p:spTree>
    <p:extLst>
      <p:ext uri="{BB962C8B-B14F-4D97-AF65-F5344CB8AC3E}">
        <p14:creationId xmlns:p14="http://schemas.microsoft.com/office/powerpoint/2010/main" val="35974843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29</a:t>
            </a:fld>
            <a:endParaRPr lang="en-US"/>
          </a:p>
        </p:txBody>
      </p:sp>
    </p:spTree>
    <p:extLst>
      <p:ext uri="{BB962C8B-B14F-4D97-AF65-F5344CB8AC3E}">
        <p14:creationId xmlns:p14="http://schemas.microsoft.com/office/powerpoint/2010/main" val="25115121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30</a:t>
            </a:fld>
            <a:endParaRPr lang="en-US"/>
          </a:p>
        </p:txBody>
      </p:sp>
    </p:spTree>
    <p:extLst>
      <p:ext uri="{BB962C8B-B14F-4D97-AF65-F5344CB8AC3E}">
        <p14:creationId xmlns:p14="http://schemas.microsoft.com/office/powerpoint/2010/main" val="1415338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4</a:t>
            </a:fld>
            <a:endParaRPr lang="en-US"/>
          </a:p>
        </p:txBody>
      </p:sp>
    </p:spTree>
    <p:extLst>
      <p:ext uri="{BB962C8B-B14F-4D97-AF65-F5344CB8AC3E}">
        <p14:creationId xmlns:p14="http://schemas.microsoft.com/office/powerpoint/2010/main" val="37456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5</a:t>
            </a:fld>
            <a:endParaRPr lang="en-US"/>
          </a:p>
        </p:txBody>
      </p:sp>
    </p:spTree>
    <p:extLst>
      <p:ext uri="{BB962C8B-B14F-4D97-AF65-F5344CB8AC3E}">
        <p14:creationId xmlns:p14="http://schemas.microsoft.com/office/powerpoint/2010/main" val="852358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6</a:t>
            </a:fld>
            <a:endParaRPr lang="en-US"/>
          </a:p>
        </p:txBody>
      </p:sp>
    </p:spTree>
    <p:extLst>
      <p:ext uri="{BB962C8B-B14F-4D97-AF65-F5344CB8AC3E}">
        <p14:creationId xmlns:p14="http://schemas.microsoft.com/office/powerpoint/2010/main" val="117975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7</a:t>
            </a:fld>
            <a:endParaRPr lang="en-US"/>
          </a:p>
        </p:txBody>
      </p:sp>
    </p:spTree>
    <p:extLst>
      <p:ext uri="{BB962C8B-B14F-4D97-AF65-F5344CB8AC3E}">
        <p14:creationId xmlns:p14="http://schemas.microsoft.com/office/powerpoint/2010/main" val="2330951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8</a:t>
            </a:fld>
            <a:endParaRPr lang="en-US"/>
          </a:p>
        </p:txBody>
      </p:sp>
    </p:spTree>
    <p:extLst>
      <p:ext uri="{BB962C8B-B14F-4D97-AF65-F5344CB8AC3E}">
        <p14:creationId xmlns:p14="http://schemas.microsoft.com/office/powerpoint/2010/main" val="3340813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11</a:t>
            </a:fld>
            <a:endParaRPr lang="en-US"/>
          </a:p>
        </p:txBody>
      </p:sp>
    </p:spTree>
    <p:extLst>
      <p:ext uri="{BB962C8B-B14F-4D97-AF65-F5344CB8AC3E}">
        <p14:creationId xmlns:p14="http://schemas.microsoft.com/office/powerpoint/2010/main" val="3603601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inquiry: What KSA should students have? Have they got it? Any stumbling blocks, or redundancies? What about student populations? This is the assmt calendar, whereby we discuss things, make suggestions, move on etc. Program review. This isn't what we're talking about today, though.</a:t>
            </a:r>
          </a:p>
          <a:p>
            <a:r>
              <a:rPr lang="en-US">
                <a:latin typeface="Calibri"/>
              </a:rPr>
              <a:t>Today it's DATA OF SL.</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C025BEB5-E4F4-474B-9030-825B0F86823F}" type="slidenum">
              <a:rPr lang="en-US"/>
              <a:t>12</a:t>
            </a:fld>
            <a:endParaRPr lang="en-US"/>
          </a:p>
        </p:txBody>
      </p:sp>
    </p:spTree>
    <p:extLst>
      <p:ext uri="{BB962C8B-B14F-4D97-AF65-F5344CB8AC3E}">
        <p14:creationId xmlns:p14="http://schemas.microsoft.com/office/powerpoint/2010/main" val="18855185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8/16/2018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8/16/2018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8/16/2018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8/16/2018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8/16/2018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8/16/2018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8/16/2018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8/16/2018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8/16/2018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8/16/2018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8/16/2018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flickr.com/photos/en321/471537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flickr.com/photos/en321/47153763"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flickr.com/photos/en321/47153763"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flickr.com/photos/en321/47153763"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Easy Ways To Gather SLO Data</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6326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73DDD-EB4D-478A-AE10-FCB4EEC05656}"/>
              </a:ext>
            </a:extLst>
          </p:cNvPr>
          <p:cNvSpPr>
            <a:spLocks noGrp="1"/>
          </p:cNvSpPr>
          <p:nvPr>
            <p:ph type="title"/>
          </p:nvPr>
        </p:nvSpPr>
        <p:spPr/>
        <p:txBody>
          <a:bodyPr/>
          <a:lstStyle/>
          <a:p>
            <a:pPr algn="ctr"/>
            <a:r>
              <a:rPr lang="en-US" dirty="0"/>
              <a:t>Rules for our SLO data pool:</a:t>
            </a:r>
          </a:p>
        </p:txBody>
      </p:sp>
      <p:sp>
        <p:nvSpPr>
          <p:cNvPr id="3" name="Content Placeholder 2">
            <a:extLst>
              <a:ext uri="{FF2B5EF4-FFF2-40B4-BE49-F238E27FC236}">
                <a16:creationId xmlns:a16="http://schemas.microsoft.com/office/drawing/2014/main" id="{D092DF2A-EA54-418D-B74A-A56698D86EFB}"/>
              </a:ext>
            </a:extLst>
          </p:cNvPr>
          <p:cNvSpPr>
            <a:spLocks noGrp="1"/>
          </p:cNvSpPr>
          <p:nvPr>
            <p:ph idx="1"/>
          </p:nvPr>
        </p:nvSpPr>
        <p:spPr/>
        <p:txBody>
          <a:bodyPr>
            <a:noAutofit/>
          </a:bodyPr>
          <a:lstStyle/>
          <a:p>
            <a:pPr marL="0" indent="0">
              <a:buNone/>
            </a:pPr>
            <a:r>
              <a:rPr lang="en-US" sz="2400" b="1" dirty="0"/>
              <a:t>Student learning outcomes data must be</a:t>
            </a:r>
            <a:endParaRPr lang="en-US" sz="2400" dirty="0"/>
          </a:p>
          <a:p>
            <a:r>
              <a:rPr lang="en-US" sz="2400" dirty="0"/>
              <a:t>be easy for us to collect</a:t>
            </a:r>
          </a:p>
          <a:p>
            <a:r>
              <a:rPr lang="en-US" sz="2400" dirty="0"/>
              <a:t>comply with accreditation requirements, i.e.</a:t>
            </a:r>
          </a:p>
          <a:p>
            <a:pPr lvl="1">
              <a:buFont typeface="Arial" panose="020B0604020202020204" pitchFamily="34" charset="0"/>
              <a:buChar char="•"/>
            </a:pPr>
            <a:r>
              <a:rPr lang="en-US" sz="2200" dirty="0"/>
              <a:t>data is </a:t>
            </a:r>
            <a:r>
              <a:rPr lang="en-US" sz="2200" dirty="0" err="1"/>
              <a:t>disaggregatable</a:t>
            </a:r>
            <a:r>
              <a:rPr lang="en-US" sz="2200" dirty="0"/>
              <a:t> (i.e., collected and recorded in a way that is associated with a student’s G#)</a:t>
            </a:r>
          </a:p>
          <a:p>
            <a:pPr lvl="1">
              <a:buFont typeface="Arial" panose="020B0604020202020204" pitchFamily="34" charset="0"/>
              <a:buChar char="•"/>
            </a:pPr>
            <a:r>
              <a:rPr lang="en-US" sz="2200" dirty="0"/>
              <a:t>it covers service-, course-, program-, GE-,  and institutional-level outcomes</a:t>
            </a:r>
          </a:p>
          <a:p>
            <a:pPr lvl="1">
              <a:buFont typeface="Arial" panose="020B0604020202020204" pitchFamily="34" charset="0"/>
              <a:buChar char="•"/>
            </a:pPr>
            <a:r>
              <a:rPr lang="en-US" sz="2200" dirty="0"/>
              <a:t>it is routinely collected and available for Program Review</a:t>
            </a:r>
          </a:p>
          <a:p>
            <a:pPr marL="0" indent="0">
              <a:buNone/>
            </a:pPr>
            <a:endParaRPr lang="en-US" sz="2400" dirty="0"/>
          </a:p>
          <a:p>
            <a:pPr lvl="1">
              <a:buFont typeface="Arial" panose="020B0604020202020204" pitchFamily="34" charset="0"/>
              <a:buChar char="•"/>
            </a:pPr>
            <a:endParaRPr lang="en-US" sz="2200" dirty="0"/>
          </a:p>
          <a:p>
            <a:pPr marL="0" indent="0">
              <a:buNone/>
            </a:pPr>
            <a:endParaRPr lang="en-US" sz="2400" dirty="0"/>
          </a:p>
          <a:p>
            <a:pPr lvl="1">
              <a:buFont typeface="Arial" panose="020B0604020202020204" pitchFamily="34" charset="0"/>
              <a:buChar char="•"/>
            </a:pPr>
            <a:endParaRPr lang="en-US" sz="2200" dirty="0"/>
          </a:p>
        </p:txBody>
      </p:sp>
    </p:spTree>
    <p:extLst>
      <p:ext uri="{BB962C8B-B14F-4D97-AF65-F5344CB8AC3E}">
        <p14:creationId xmlns:p14="http://schemas.microsoft.com/office/powerpoint/2010/main" val="1300834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This means that however we gather SLO data, we need to make sure that our data</a:t>
            </a:r>
          </a:p>
        </p:txBody>
      </p:sp>
      <p:sp>
        <p:nvSpPr>
          <p:cNvPr id="3" name="Content Placeholder 2"/>
          <p:cNvSpPr>
            <a:spLocks noGrp="1"/>
          </p:cNvSpPr>
          <p:nvPr>
            <p:ph idx="1"/>
          </p:nvPr>
        </p:nvSpPr>
        <p:spPr/>
        <p:txBody>
          <a:bodyPr vert="horz" lIns="91440" tIns="45720" rIns="91440" bIns="45720" rtlCol="0" anchor="t">
            <a:normAutofit fontScale="62500" lnSpcReduction="20000"/>
          </a:bodyPr>
          <a:lstStyle/>
          <a:p>
            <a:pPr marL="457200" lvl="1" indent="0">
              <a:buNone/>
            </a:pPr>
            <a:endParaRPr lang="en-US" sz="3000" b="1" dirty="0">
              <a:solidFill>
                <a:schemeClr val="tx1"/>
              </a:solidFill>
            </a:endParaRPr>
          </a:p>
          <a:p>
            <a:pPr lvl="1">
              <a:buFont typeface="Arial" panose="020B0604020202020204" pitchFamily="34" charset="0"/>
              <a:buChar char="•"/>
            </a:pPr>
            <a:r>
              <a:rPr lang="en-US" sz="3000" b="1" dirty="0">
                <a:solidFill>
                  <a:schemeClr val="tx1"/>
                </a:solidFill>
              </a:rPr>
              <a:t>pertains to individual students</a:t>
            </a:r>
            <a:r>
              <a:rPr lang="en-US" sz="3000" dirty="0">
                <a:solidFill>
                  <a:schemeClr val="tx1"/>
                </a:solidFill>
              </a:rPr>
              <a:t> (i.e., a result is associated with a G#, so results can be disaggregated if need be)</a:t>
            </a:r>
          </a:p>
          <a:p>
            <a:pPr lvl="1">
              <a:buFont typeface="Arial" panose="020B0604020202020204" pitchFamily="34" charset="0"/>
              <a:buChar char="•"/>
            </a:pPr>
            <a:r>
              <a:rPr lang="en-US" sz="3000" b="1" dirty="0">
                <a:solidFill>
                  <a:schemeClr val="tx1"/>
                </a:solidFill>
              </a:rPr>
              <a:t>can be taken in </a:t>
            </a:r>
            <a:r>
              <a:rPr lang="en-US" sz="3000" b="1" i="1" dirty="0">
                <a:solidFill>
                  <a:schemeClr val="tx1"/>
                </a:solidFill>
              </a:rPr>
              <a:t>quantity</a:t>
            </a:r>
            <a:r>
              <a:rPr lang="en-US" sz="3000" i="1" dirty="0">
                <a:solidFill>
                  <a:schemeClr val="tx1"/>
                </a:solidFill>
              </a:rPr>
              <a:t> </a:t>
            </a:r>
            <a:r>
              <a:rPr lang="en-US" sz="3000" dirty="0">
                <a:solidFill>
                  <a:schemeClr val="tx1"/>
                </a:solidFill>
              </a:rPr>
              <a:t>(because we can’t do much with a data pool of 10 results!)</a:t>
            </a:r>
          </a:p>
          <a:p>
            <a:pPr lvl="1">
              <a:buFont typeface="Arial" panose="020B0604020202020204" pitchFamily="34" charset="0"/>
              <a:buChar char="•"/>
            </a:pPr>
            <a:r>
              <a:rPr lang="en-US" sz="3000" b="1" dirty="0">
                <a:solidFill>
                  <a:schemeClr val="tx1"/>
                </a:solidFill>
              </a:rPr>
              <a:t>can be easily gathered and recorded </a:t>
            </a:r>
            <a:r>
              <a:rPr lang="en-US" sz="3000" dirty="0">
                <a:solidFill>
                  <a:schemeClr val="tx1"/>
                </a:solidFill>
              </a:rPr>
              <a:t>(because </a:t>
            </a:r>
            <a:r>
              <a:rPr lang="en-US" sz="3000" b="1" i="1" dirty="0">
                <a:solidFill>
                  <a:srgbClr val="FF0000"/>
                </a:solidFill>
              </a:rPr>
              <a:t>our time is precious)</a:t>
            </a:r>
            <a:r>
              <a:rPr lang="en-US" sz="3000" dirty="0">
                <a:solidFill>
                  <a:schemeClr val="tx1"/>
                </a:solidFill>
              </a:rPr>
              <a:t> </a:t>
            </a:r>
          </a:p>
          <a:p>
            <a:pPr lvl="1">
              <a:buFont typeface="Arial" panose="020B0604020202020204" pitchFamily="34" charset="0"/>
              <a:buChar char="•"/>
            </a:pPr>
            <a:r>
              <a:rPr lang="en-US" sz="3000" b="1" dirty="0">
                <a:solidFill>
                  <a:schemeClr val="tx1"/>
                </a:solidFill>
              </a:rPr>
              <a:t>focuses on specific skills or knowledge </a:t>
            </a:r>
            <a:r>
              <a:rPr lang="en-US" sz="3000" dirty="0">
                <a:solidFill>
                  <a:schemeClr val="tx1"/>
                </a:solidFill>
              </a:rPr>
              <a:t>(because that’s what distinguishes SLO results from course grades)</a:t>
            </a:r>
          </a:p>
          <a:p>
            <a:pPr lvl="1">
              <a:buFont typeface="Arial" panose="020B0604020202020204" pitchFamily="34" charset="0"/>
              <a:buChar char="•"/>
            </a:pPr>
            <a:r>
              <a:rPr lang="en-US" sz="3000" b="1" dirty="0">
                <a:solidFill>
                  <a:schemeClr val="tx1"/>
                </a:solidFill>
              </a:rPr>
              <a:t>Uses a common scoring system </a:t>
            </a:r>
            <a:r>
              <a:rPr lang="en-US" sz="3000" dirty="0">
                <a:solidFill>
                  <a:schemeClr val="tx1"/>
                </a:solidFill>
              </a:rPr>
              <a:t>(just as we use a common grading system)</a:t>
            </a:r>
          </a:p>
        </p:txBody>
      </p:sp>
    </p:spTree>
    <p:extLst>
      <p:ext uri="{BB962C8B-B14F-4D97-AF65-F5344CB8AC3E}">
        <p14:creationId xmlns:p14="http://schemas.microsoft.com/office/powerpoint/2010/main" val="3540454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 You’re going to </a:t>
            </a:r>
          </a:p>
        </p:txBody>
      </p:sp>
      <p:sp>
        <p:nvSpPr>
          <p:cNvPr id="3" name="Content Placeholder 2"/>
          <p:cNvSpPr>
            <a:spLocks noGrp="1"/>
          </p:cNvSpPr>
          <p:nvPr>
            <p:ph idx="1"/>
          </p:nvPr>
        </p:nvSpPr>
        <p:spPr/>
        <p:txBody>
          <a:bodyPr vert="horz" lIns="91440" tIns="45720" rIns="91440" bIns="45720" rtlCol="0" anchor="t">
            <a:normAutofit fontScale="55000" lnSpcReduction="20000"/>
          </a:bodyPr>
          <a:lstStyle/>
          <a:p>
            <a:pPr marL="457200" lvl="1" indent="0">
              <a:buNone/>
            </a:pPr>
            <a:endParaRPr lang="en-US" sz="3000" b="1" dirty="0">
              <a:solidFill>
                <a:schemeClr val="tx1"/>
              </a:solidFill>
            </a:endParaRPr>
          </a:p>
          <a:p>
            <a:pPr lvl="1">
              <a:buFont typeface="Arial" panose="020B0604020202020204" pitchFamily="34" charset="0"/>
              <a:buChar char="•"/>
            </a:pPr>
            <a:r>
              <a:rPr lang="en-US" sz="3100" b="1" dirty="0">
                <a:solidFill>
                  <a:schemeClr val="tx1"/>
                </a:solidFill>
              </a:rPr>
              <a:t>pick a method</a:t>
            </a:r>
            <a:r>
              <a:rPr lang="en-US" sz="3100" dirty="0">
                <a:solidFill>
                  <a:schemeClr val="tx1"/>
                </a:solidFill>
              </a:rPr>
              <a:t> from the following options that suits you best</a:t>
            </a:r>
          </a:p>
          <a:p>
            <a:pPr lvl="1">
              <a:buFont typeface="Arial" panose="020B0604020202020204" pitchFamily="34" charset="0"/>
              <a:buChar char="•"/>
            </a:pPr>
            <a:r>
              <a:rPr lang="en-US" sz="3100" b="1" dirty="0">
                <a:solidFill>
                  <a:schemeClr val="tx1"/>
                </a:solidFill>
              </a:rPr>
              <a:t>Gather SLO data</a:t>
            </a:r>
            <a:r>
              <a:rPr lang="en-US" sz="3100" dirty="0">
                <a:solidFill>
                  <a:schemeClr val="tx1"/>
                </a:solidFill>
              </a:rPr>
              <a:t> on as many of your students as possible (at least try one section from each prep)</a:t>
            </a:r>
          </a:p>
          <a:p>
            <a:pPr lvl="1">
              <a:buFont typeface="Arial" panose="020B0604020202020204" pitchFamily="34" charset="0"/>
              <a:buChar char="•"/>
            </a:pPr>
            <a:r>
              <a:rPr lang="en-US" sz="3100" b="1" dirty="0">
                <a:solidFill>
                  <a:schemeClr val="tx1"/>
                </a:solidFill>
              </a:rPr>
              <a:t>Assign each student a score between 1 and 5 for each SLO</a:t>
            </a:r>
            <a:br>
              <a:rPr lang="en-US" sz="3100" dirty="0">
                <a:solidFill>
                  <a:schemeClr val="tx1"/>
                </a:solidFill>
              </a:rPr>
            </a:br>
            <a:r>
              <a:rPr lang="en-US" sz="3100" dirty="0">
                <a:solidFill>
                  <a:schemeClr val="tx1"/>
                </a:solidFill>
              </a:rPr>
              <a:t>1/5: poor </a:t>
            </a:r>
            <a:br>
              <a:rPr lang="en-US" sz="3100" dirty="0">
                <a:solidFill>
                  <a:schemeClr val="tx1"/>
                </a:solidFill>
              </a:rPr>
            </a:br>
            <a:r>
              <a:rPr lang="en-US" sz="3100" dirty="0">
                <a:solidFill>
                  <a:schemeClr val="tx1"/>
                </a:solidFill>
              </a:rPr>
              <a:t>2/5: developing</a:t>
            </a:r>
            <a:br>
              <a:rPr lang="en-US" sz="3100" dirty="0">
                <a:solidFill>
                  <a:schemeClr val="tx1"/>
                </a:solidFill>
              </a:rPr>
            </a:br>
            <a:r>
              <a:rPr lang="en-US" sz="3100" dirty="0">
                <a:solidFill>
                  <a:schemeClr val="tx1"/>
                </a:solidFill>
              </a:rPr>
              <a:t>3/5: competence (i.e., passing)</a:t>
            </a:r>
            <a:br>
              <a:rPr lang="en-US" sz="3100" dirty="0">
                <a:solidFill>
                  <a:schemeClr val="tx1"/>
                </a:solidFill>
              </a:rPr>
            </a:br>
            <a:r>
              <a:rPr lang="en-US" sz="3100" dirty="0">
                <a:solidFill>
                  <a:schemeClr val="tx1"/>
                </a:solidFill>
              </a:rPr>
              <a:t>4/5: good</a:t>
            </a:r>
            <a:br>
              <a:rPr lang="en-US" sz="3100" dirty="0">
                <a:solidFill>
                  <a:schemeClr val="tx1"/>
                </a:solidFill>
              </a:rPr>
            </a:br>
            <a:r>
              <a:rPr lang="en-US" sz="3100" dirty="0">
                <a:solidFill>
                  <a:schemeClr val="tx1"/>
                </a:solidFill>
              </a:rPr>
              <a:t>5/5: excellent</a:t>
            </a:r>
          </a:p>
          <a:p>
            <a:pPr lvl="1">
              <a:buFont typeface="Arial" panose="020B0604020202020204" pitchFamily="34" charset="0"/>
              <a:buChar char="•"/>
            </a:pPr>
            <a:r>
              <a:rPr lang="en-US" sz="3100" b="1" dirty="0">
                <a:solidFill>
                  <a:schemeClr val="tx1"/>
                </a:solidFill>
              </a:rPr>
              <a:t>Record the scores (forget about </a:t>
            </a:r>
            <a:r>
              <a:rPr lang="en-US" sz="3100" b="1" dirty="0" err="1">
                <a:solidFill>
                  <a:schemeClr val="tx1"/>
                </a:solidFill>
              </a:rPr>
              <a:t>Tracdat</a:t>
            </a:r>
            <a:r>
              <a:rPr lang="en-US" sz="3100" b="1" dirty="0">
                <a:solidFill>
                  <a:schemeClr val="tx1"/>
                </a:solidFill>
              </a:rPr>
              <a:t> – just use whatever method is easiest for you) </a:t>
            </a:r>
            <a:r>
              <a:rPr lang="en-US" sz="3100" dirty="0">
                <a:solidFill>
                  <a:schemeClr val="tx1"/>
                </a:solidFill>
              </a:rPr>
              <a:t>and hand the results to your Division office (or ASLT). (There are suggestions for this below.)</a:t>
            </a:r>
            <a:endParaRPr lang="en-US" sz="3100" b="1" dirty="0">
              <a:solidFill>
                <a:schemeClr val="tx1"/>
              </a:solidFill>
            </a:endParaRPr>
          </a:p>
        </p:txBody>
      </p:sp>
    </p:spTree>
    <p:extLst>
      <p:ext uri="{BB962C8B-B14F-4D97-AF65-F5344CB8AC3E}">
        <p14:creationId xmlns:p14="http://schemas.microsoft.com/office/powerpoint/2010/main" val="2479926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COLLECTING SLO DATA: </a:t>
            </a:r>
            <a:br>
              <a:rPr lang="en-US" b="1" dirty="0"/>
            </a:br>
            <a:r>
              <a:rPr lang="en-US" b="1" dirty="0"/>
              <a:t>Three Easy Strategies</a:t>
            </a:r>
          </a:p>
        </p:txBody>
      </p:sp>
      <p:sp>
        <p:nvSpPr>
          <p:cNvPr id="3" name="Content Placeholder 2"/>
          <p:cNvSpPr>
            <a:spLocks noGrp="1"/>
          </p:cNvSpPr>
          <p:nvPr>
            <p:ph idx="1"/>
          </p:nvPr>
        </p:nvSpPr>
        <p:spPr/>
        <p:txBody>
          <a:bodyPr vert="horz" lIns="91440" tIns="45720" rIns="91440" bIns="45720" rtlCol="0" anchor="t">
            <a:normAutofit fontScale="77500" lnSpcReduction="20000"/>
          </a:bodyPr>
          <a:lstStyle/>
          <a:p>
            <a:pPr marL="57150" indent="0">
              <a:buNone/>
            </a:pPr>
            <a:r>
              <a:rPr lang="en-US" sz="3200" b="1" dirty="0">
                <a:solidFill>
                  <a:schemeClr val="tx1"/>
                </a:solidFill>
              </a:rPr>
              <a:t>Note: We all grade differently, and our disciplines lend themselves to different kinds of assessment. So these methods won’t suit </a:t>
            </a:r>
            <a:r>
              <a:rPr lang="en-US" sz="3200" b="1" i="1" dirty="0">
                <a:solidFill>
                  <a:schemeClr val="tx1"/>
                </a:solidFill>
              </a:rPr>
              <a:t>everyone. </a:t>
            </a:r>
          </a:p>
          <a:p>
            <a:pPr marL="57150" indent="0">
              <a:buNone/>
            </a:pPr>
            <a:r>
              <a:rPr lang="en-US" sz="3200" b="1" dirty="0">
                <a:solidFill>
                  <a:schemeClr val="tx1"/>
                </a:solidFill>
              </a:rPr>
              <a:t>Pick the one that meshes most easily with what you do. (And if none of them works, I want to hear from you!) </a:t>
            </a:r>
          </a:p>
          <a:p>
            <a:pPr marL="457200" lvl="1" indent="0">
              <a:buNone/>
            </a:pPr>
            <a:r>
              <a:rPr lang="en-US" sz="3000" dirty="0">
                <a:solidFill>
                  <a:schemeClr val="tx1"/>
                </a:solidFill>
              </a:rPr>
              <a:t>A. coursework</a:t>
            </a:r>
          </a:p>
          <a:p>
            <a:pPr marL="457200" lvl="1" indent="0">
              <a:buNone/>
            </a:pPr>
            <a:r>
              <a:rPr lang="en-US" sz="3000" dirty="0">
                <a:solidFill>
                  <a:schemeClr val="tx1"/>
                </a:solidFill>
              </a:rPr>
              <a:t>B. Exit quizzes</a:t>
            </a:r>
          </a:p>
          <a:p>
            <a:pPr marL="457200" lvl="1" indent="0">
              <a:buNone/>
            </a:pPr>
            <a:r>
              <a:rPr lang="en-US" sz="3000" dirty="0">
                <a:solidFill>
                  <a:schemeClr val="tx1"/>
                </a:solidFill>
              </a:rPr>
              <a:t>C. Surveys</a:t>
            </a:r>
            <a:r>
              <a:rPr lang="en-US" sz="2800" dirty="0">
                <a:solidFill>
                  <a:schemeClr val="tx1"/>
                </a:solidFill>
              </a:rPr>
              <a:t> </a:t>
            </a:r>
          </a:p>
        </p:txBody>
      </p:sp>
    </p:spTree>
    <p:extLst>
      <p:ext uri="{BB962C8B-B14F-4D97-AF65-F5344CB8AC3E}">
        <p14:creationId xmlns:p14="http://schemas.microsoft.com/office/powerpoint/2010/main" val="1449915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COURSEWORK</a:t>
            </a:r>
          </a:p>
        </p:txBody>
      </p:sp>
      <p:sp>
        <p:nvSpPr>
          <p:cNvPr id="3" name="Content Placeholder 2"/>
          <p:cNvSpPr>
            <a:spLocks noGrp="1"/>
          </p:cNvSpPr>
          <p:nvPr>
            <p:ph idx="1"/>
          </p:nvPr>
        </p:nvSpPr>
        <p:spPr/>
        <p:txBody>
          <a:bodyPr vert="horz" lIns="91440" tIns="45720" rIns="91440" bIns="45720" rtlCol="0" anchor="t">
            <a:normAutofit/>
          </a:bodyPr>
          <a:lstStyle/>
          <a:p>
            <a:pPr marL="457200" lvl="1" indent="0" algn="ctr">
              <a:buNone/>
            </a:pPr>
            <a:endParaRPr lang="en-US" sz="3000" dirty="0">
              <a:solidFill>
                <a:schemeClr val="tx1"/>
              </a:solidFill>
            </a:endParaRPr>
          </a:p>
          <a:p>
            <a:pPr marL="457200" lvl="1" indent="0" algn="ctr">
              <a:buNone/>
            </a:pPr>
            <a:endParaRPr lang="en-US" sz="3000" dirty="0">
              <a:solidFill>
                <a:schemeClr val="tx1"/>
              </a:solidFill>
            </a:endParaRPr>
          </a:p>
        </p:txBody>
      </p:sp>
      <p:pic>
        <p:nvPicPr>
          <p:cNvPr id="7" name="Picture 6">
            <a:extLst>
              <a:ext uri="{FF2B5EF4-FFF2-40B4-BE49-F238E27FC236}">
                <a16:creationId xmlns:a16="http://schemas.microsoft.com/office/drawing/2014/main" id="{ED371240-EEBD-46FC-8A09-71A0A9C6F4A2}"/>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543492" y="2875141"/>
            <a:ext cx="4150634" cy="2873017"/>
          </a:xfrm>
          <a:prstGeom prst="rect">
            <a:avLst/>
          </a:prstGeom>
        </p:spPr>
      </p:pic>
      <p:sp>
        <p:nvSpPr>
          <p:cNvPr id="4" name="TextBox 3"/>
          <p:cNvSpPr txBox="1"/>
          <p:nvPr/>
        </p:nvSpPr>
        <p:spPr>
          <a:xfrm>
            <a:off x="1045029" y="2875141"/>
            <a:ext cx="5181600" cy="923330"/>
          </a:xfrm>
          <a:prstGeom prst="rect">
            <a:avLst/>
          </a:prstGeom>
          <a:noFill/>
        </p:spPr>
        <p:txBody>
          <a:bodyPr wrap="square" rtlCol="0">
            <a:spAutoFit/>
          </a:bodyPr>
          <a:lstStyle/>
          <a:p>
            <a:r>
              <a:rPr lang="en-US" dirty="0"/>
              <a:t>Here are some ways you can use the coursework assignments you’re already giving to generate SLO scores.</a:t>
            </a:r>
          </a:p>
        </p:txBody>
      </p:sp>
    </p:spTree>
    <p:extLst>
      <p:ext uri="{BB962C8B-B14F-4D97-AF65-F5344CB8AC3E}">
        <p14:creationId xmlns:p14="http://schemas.microsoft.com/office/powerpoint/2010/main" val="1667082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You can create a capstone assignment</a:t>
            </a:r>
          </a:p>
        </p:txBody>
      </p:sp>
      <p:sp>
        <p:nvSpPr>
          <p:cNvPr id="3" name="Content Placeholder 2"/>
          <p:cNvSpPr>
            <a:spLocks noGrp="1"/>
          </p:cNvSpPr>
          <p:nvPr>
            <p:ph idx="1"/>
          </p:nvPr>
        </p:nvSpPr>
        <p:spPr/>
        <p:txBody>
          <a:bodyPr vert="horz" lIns="91440" tIns="45720" rIns="91440" bIns="45720" rtlCol="0" anchor="t">
            <a:normAutofit fontScale="92500"/>
          </a:bodyPr>
          <a:lstStyle/>
          <a:p>
            <a:pPr marL="57150" indent="0">
              <a:buNone/>
            </a:pPr>
            <a:r>
              <a:rPr lang="en-US" sz="2400" dirty="0"/>
              <a:t>In some disciplines, faculty like to assign a closing task – exam, essay, presentation – which brings together all of what students have learned in the course. This is a capstone assignment.</a:t>
            </a:r>
          </a:p>
          <a:p>
            <a:pPr marL="57150" indent="0">
              <a:buNone/>
            </a:pPr>
            <a:r>
              <a:rPr lang="en-US" sz="2400" dirty="0">
                <a:solidFill>
                  <a:schemeClr val="tx1"/>
                </a:solidFill>
              </a:rPr>
              <a:t>If this sounds like what you already do, or want to try, you can tailor the prompt of this final assignment to echo the learning outcomes for the course. And as you assess the students’ work, along with your grade, you can assign each student a score from 1-5 for each learning outcome. </a:t>
            </a:r>
          </a:p>
        </p:txBody>
      </p:sp>
    </p:spTree>
    <p:extLst>
      <p:ext uri="{BB962C8B-B14F-4D97-AF65-F5344CB8AC3E}">
        <p14:creationId xmlns:p14="http://schemas.microsoft.com/office/powerpoint/2010/main" val="4037111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Here’s an example from ENGL 110. Note how the learning outcomes correspond to specific language in the prompt.</a:t>
            </a:r>
          </a:p>
        </p:txBody>
      </p:sp>
      <p:sp>
        <p:nvSpPr>
          <p:cNvPr id="3" name="Content Placeholder 2"/>
          <p:cNvSpPr>
            <a:spLocks noGrp="1"/>
          </p:cNvSpPr>
          <p:nvPr>
            <p:ph idx="1"/>
          </p:nvPr>
        </p:nvSpPr>
        <p:spPr/>
        <p:txBody>
          <a:bodyPr vert="horz" lIns="91440" tIns="45720" rIns="91440" bIns="45720" rtlCol="0" anchor="t">
            <a:normAutofit fontScale="70000" lnSpcReduction="20000"/>
          </a:bodyPr>
          <a:lstStyle/>
          <a:p>
            <a:pPr marL="514350" indent="-457200">
              <a:buFont typeface="Arial" panose="020B0604020202020204" pitchFamily="34" charset="0"/>
              <a:buChar char="•"/>
            </a:pPr>
            <a:r>
              <a:rPr lang="en-US" b="1" dirty="0">
                <a:solidFill>
                  <a:schemeClr val="accent5">
                    <a:lumMod val="50000"/>
                  </a:schemeClr>
                </a:solidFill>
              </a:rPr>
              <a:t>Apply critical thinking and reading skills to literary works, from a variety of genres, in order to analyze and interpret them </a:t>
            </a:r>
          </a:p>
          <a:p>
            <a:pPr marL="514350" indent="-457200">
              <a:buFont typeface="Arial" panose="020B0604020202020204" pitchFamily="34" charset="0"/>
              <a:buChar char="•"/>
            </a:pPr>
            <a:r>
              <a:rPr lang="en-US" b="1" dirty="0">
                <a:solidFill>
                  <a:srgbClr val="00B050"/>
                </a:solidFill>
              </a:rPr>
              <a:t>Write fluent essays that explain and defend these analyses and interpretations, rather than merely present summaries </a:t>
            </a:r>
          </a:p>
          <a:p>
            <a:pPr marL="514350" indent="-457200">
              <a:buFont typeface="Arial" panose="020B0604020202020204" pitchFamily="34" charset="0"/>
              <a:buChar char="•"/>
            </a:pPr>
            <a:r>
              <a:rPr lang="en-US" b="1" dirty="0">
                <a:solidFill>
                  <a:srgbClr val="FF0000"/>
                </a:solidFill>
              </a:rPr>
              <a:t>Write essays that effectively incorporate both primary and secondary sources, some of which are discovered by the student through library research. </a:t>
            </a:r>
          </a:p>
          <a:p>
            <a:pPr marL="57150" indent="0">
              <a:buNone/>
            </a:pPr>
            <a:r>
              <a:rPr lang="en-US" sz="2600" dirty="0">
                <a:latin typeface="Times New Roman" panose="02020603050405020304" pitchFamily="18" charset="0"/>
                <a:cs typeface="Times New Roman" panose="02020603050405020304" pitchFamily="18" charset="0"/>
              </a:rPr>
              <a:t>Many of the stories and poems we’ve read focus on language barriers inside families. What happens to family relationships when parents and children speak a different language? What problems arise, and how do people overcome them? </a:t>
            </a:r>
            <a:r>
              <a:rPr lang="en-US" sz="2600" b="1" dirty="0">
                <a:solidFill>
                  <a:srgbClr val="00B050"/>
                </a:solidFill>
                <a:latin typeface="Times New Roman" panose="02020603050405020304" pitchFamily="18" charset="0"/>
                <a:cs typeface="Times New Roman" panose="02020603050405020304" pitchFamily="18" charset="0"/>
              </a:rPr>
              <a:t>In a well-developed essay (about 2000 words), discuss this question</a:t>
            </a:r>
            <a:r>
              <a:rPr lang="en-US" sz="2600" dirty="0">
                <a:latin typeface="Times New Roman" panose="02020603050405020304" pitchFamily="18" charset="0"/>
                <a:cs typeface="Times New Roman" panose="02020603050405020304" pitchFamily="18" charset="0"/>
              </a:rPr>
              <a:t>. Your essay should present a coherent thesis, and your support should include </a:t>
            </a:r>
            <a:r>
              <a:rPr lang="en-US" sz="2600" b="1" dirty="0">
                <a:solidFill>
                  <a:schemeClr val="accent5">
                    <a:lumMod val="75000"/>
                  </a:schemeClr>
                </a:solidFill>
                <a:latin typeface="Times New Roman" panose="02020603050405020304" pitchFamily="18" charset="0"/>
                <a:cs typeface="Times New Roman" panose="02020603050405020304" pitchFamily="18" charset="0"/>
              </a:rPr>
              <a:t>a convincing analysis of at least three of the literary works we’ve read, </a:t>
            </a:r>
            <a:r>
              <a:rPr lang="en-US" sz="2600" dirty="0">
                <a:latin typeface="Times New Roman" panose="02020603050405020304" pitchFamily="18" charset="0"/>
                <a:cs typeface="Times New Roman" panose="02020603050405020304" pitchFamily="18" charset="0"/>
              </a:rPr>
              <a:t>as well as evidence and/or illustrations from Judith Harris’ </a:t>
            </a:r>
            <a:r>
              <a:rPr lang="en-US" sz="2600" i="1" dirty="0">
                <a:latin typeface="Times New Roman" panose="02020603050405020304" pitchFamily="18" charset="0"/>
                <a:cs typeface="Times New Roman" panose="02020603050405020304" pitchFamily="18" charset="0"/>
              </a:rPr>
              <a:t>The Nurture Assumption </a:t>
            </a:r>
            <a:r>
              <a:rPr lang="en-US" sz="2600" dirty="0">
                <a:latin typeface="Times New Roman" panose="02020603050405020304" pitchFamily="18" charset="0"/>
                <a:cs typeface="Times New Roman" panose="02020603050405020304" pitchFamily="18" charset="0"/>
              </a:rPr>
              <a:t>and Amy Tan’s “My Mother’s English.” You should also </a:t>
            </a:r>
            <a:r>
              <a:rPr lang="en-US" sz="2600" b="1" dirty="0">
                <a:solidFill>
                  <a:srgbClr val="FF0000"/>
                </a:solidFill>
                <a:latin typeface="Times New Roman" panose="02020603050405020304" pitchFamily="18" charset="0"/>
                <a:cs typeface="Times New Roman" panose="02020603050405020304" pitchFamily="18" charset="0"/>
              </a:rPr>
              <a:t>include at least one appropriate source that you find yourself</a:t>
            </a:r>
            <a:r>
              <a:rPr lang="en-US" sz="2600" dirty="0">
                <a:latin typeface="Times New Roman" panose="02020603050405020304" pitchFamily="18" charset="0"/>
                <a:cs typeface="Times New Roman" panose="02020603050405020304" pitchFamily="18" charset="0"/>
              </a:rPr>
              <a:t>. Your paper should be laid out and cited in MLA format.</a:t>
            </a:r>
            <a:endParaRPr lang="en-US" sz="2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4358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can assign the score holistically</a:t>
            </a:r>
          </a:p>
        </p:txBody>
      </p:sp>
      <p:sp>
        <p:nvSpPr>
          <p:cNvPr id="3" name="Content Placeholder 2"/>
          <p:cNvSpPr>
            <a:spLocks noGrp="1"/>
          </p:cNvSpPr>
          <p:nvPr>
            <p:ph idx="1"/>
          </p:nvPr>
        </p:nvSpPr>
        <p:spPr>
          <a:xfrm>
            <a:off x="1154954" y="2620918"/>
            <a:ext cx="8825659" cy="3416300"/>
          </a:xfrm>
        </p:spPr>
        <p:txBody>
          <a:bodyPr>
            <a:normAutofit/>
          </a:bodyPr>
          <a:lstStyle/>
          <a:p>
            <a:pPr marL="457200" lvl="1" indent="0">
              <a:buNone/>
            </a:pPr>
            <a:r>
              <a:rPr lang="en-US" sz="2400" dirty="0"/>
              <a:t>“Let’s see. Chuck had a great thesis and explained it convincingly (SLO #1), but the paper was a bit disorganized (SLO #2) and he didn’t include a research source (SLO #3). David’s thesis was okay, his paper was organized but the sentences were sloppy; he did include a source, but didn’t make much use of it.”</a:t>
            </a:r>
          </a:p>
        </p:txBody>
      </p:sp>
      <p:graphicFrame>
        <p:nvGraphicFramePr>
          <p:cNvPr id="4" name="Table 3"/>
          <p:cNvGraphicFramePr>
            <a:graphicFrameLocks noGrp="1"/>
          </p:cNvGraphicFramePr>
          <p:nvPr>
            <p:extLst>
              <p:ext uri="{D42A27DB-BD31-4B8C-83A1-F6EECF244321}">
                <p14:modId xmlns:p14="http://schemas.microsoft.com/office/powerpoint/2010/main" val="1772604269"/>
              </p:ext>
            </p:extLst>
          </p:nvPr>
        </p:nvGraphicFramePr>
        <p:xfrm>
          <a:off x="1669246" y="5030470"/>
          <a:ext cx="9016171" cy="1097280"/>
        </p:xfrm>
        <a:graphic>
          <a:graphicData uri="http://schemas.openxmlformats.org/drawingml/2006/table">
            <a:tbl>
              <a:tblPr firstRow="1" bandRow="1">
                <a:tableStyleId>{5C22544A-7EE6-4342-B048-85BDC9FD1C3A}</a:tableStyleId>
              </a:tblPr>
              <a:tblGrid>
                <a:gridCol w="1770640">
                  <a:extLst>
                    <a:ext uri="{9D8B030D-6E8A-4147-A177-3AD203B41FA5}">
                      <a16:colId xmlns:a16="http://schemas.microsoft.com/office/drawing/2014/main" val="1441184695"/>
                    </a:ext>
                  </a:extLst>
                </a:gridCol>
                <a:gridCol w="1767840">
                  <a:extLst>
                    <a:ext uri="{9D8B030D-6E8A-4147-A177-3AD203B41FA5}">
                      <a16:colId xmlns:a16="http://schemas.microsoft.com/office/drawing/2014/main" val="1532308645"/>
                    </a:ext>
                  </a:extLst>
                </a:gridCol>
                <a:gridCol w="2473234">
                  <a:extLst>
                    <a:ext uri="{9D8B030D-6E8A-4147-A177-3AD203B41FA5}">
                      <a16:colId xmlns:a16="http://schemas.microsoft.com/office/drawing/2014/main" val="1191759421"/>
                    </a:ext>
                  </a:extLst>
                </a:gridCol>
                <a:gridCol w="879566">
                  <a:extLst>
                    <a:ext uri="{9D8B030D-6E8A-4147-A177-3AD203B41FA5}">
                      <a16:colId xmlns:a16="http://schemas.microsoft.com/office/drawing/2014/main" val="3799674745"/>
                    </a:ext>
                  </a:extLst>
                </a:gridCol>
                <a:gridCol w="801188">
                  <a:extLst>
                    <a:ext uri="{9D8B030D-6E8A-4147-A177-3AD203B41FA5}">
                      <a16:colId xmlns:a16="http://schemas.microsoft.com/office/drawing/2014/main" val="2083054709"/>
                    </a:ext>
                  </a:extLst>
                </a:gridCol>
                <a:gridCol w="1323703">
                  <a:extLst>
                    <a:ext uri="{9D8B030D-6E8A-4147-A177-3AD203B41FA5}">
                      <a16:colId xmlns:a16="http://schemas.microsoft.com/office/drawing/2014/main" val="1158612482"/>
                    </a:ext>
                  </a:extLst>
                </a:gridCol>
              </a:tblGrid>
              <a:tr h="0">
                <a:tc>
                  <a:txBody>
                    <a:bodyPr/>
                    <a:lstStyle/>
                    <a:p>
                      <a:r>
                        <a:rPr lang="en-US" dirty="0"/>
                        <a:t>Student</a:t>
                      </a:r>
                    </a:p>
                  </a:txBody>
                  <a:tcPr/>
                </a:tc>
                <a:tc>
                  <a:txBody>
                    <a:bodyPr/>
                    <a:lstStyle/>
                    <a:p>
                      <a:r>
                        <a:rPr lang="en-US" dirty="0"/>
                        <a:t>G#</a:t>
                      </a:r>
                    </a:p>
                  </a:txBody>
                  <a:tcPr/>
                </a:tc>
                <a:tc>
                  <a:txBody>
                    <a:bodyPr/>
                    <a:lstStyle/>
                    <a:p>
                      <a:r>
                        <a:rPr lang="en-US" dirty="0"/>
                        <a:t>Essay grade</a:t>
                      </a:r>
                    </a:p>
                  </a:txBody>
                  <a:tcPr/>
                </a:tc>
                <a:tc>
                  <a:txBody>
                    <a:bodyPr/>
                    <a:lstStyle/>
                    <a:p>
                      <a:r>
                        <a:rPr lang="en-US" dirty="0"/>
                        <a:t>SLO 1</a:t>
                      </a:r>
                    </a:p>
                  </a:txBody>
                  <a:tcPr/>
                </a:tc>
                <a:tc>
                  <a:txBody>
                    <a:bodyPr/>
                    <a:lstStyle/>
                    <a:p>
                      <a:r>
                        <a:rPr lang="en-US" dirty="0"/>
                        <a:t>SLO 2</a:t>
                      </a:r>
                    </a:p>
                  </a:txBody>
                  <a:tcPr/>
                </a:tc>
                <a:tc>
                  <a:txBody>
                    <a:bodyPr/>
                    <a:lstStyle/>
                    <a:p>
                      <a:r>
                        <a:rPr lang="en-US" dirty="0"/>
                        <a:t>SLO 3</a:t>
                      </a:r>
                    </a:p>
                  </a:txBody>
                  <a:tcPr/>
                </a:tc>
                <a:extLst>
                  <a:ext uri="{0D108BD9-81ED-4DB2-BD59-A6C34878D82A}">
                    <a16:rowId xmlns:a16="http://schemas.microsoft.com/office/drawing/2014/main" val="217921568"/>
                  </a:ext>
                </a:extLst>
              </a:tr>
              <a:tr h="0">
                <a:tc>
                  <a:txBody>
                    <a:bodyPr/>
                    <a:lstStyle/>
                    <a:p>
                      <a:r>
                        <a:rPr lang="en-US" dirty="0"/>
                        <a:t>Chuck Berry</a:t>
                      </a:r>
                    </a:p>
                  </a:txBody>
                  <a:tcPr/>
                </a:tc>
                <a:tc>
                  <a:txBody>
                    <a:bodyPr/>
                    <a:lstStyle/>
                    <a:p>
                      <a:r>
                        <a:rPr lang="en-US" dirty="0"/>
                        <a:t>G1234567</a:t>
                      </a:r>
                    </a:p>
                  </a:txBody>
                  <a:tcPr/>
                </a:tc>
                <a:tc>
                  <a:txBody>
                    <a:bodyPr/>
                    <a:lstStyle/>
                    <a:p>
                      <a:r>
                        <a:rPr lang="en-US" dirty="0"/>
                        <a:t>B-</a:t>
                      </a:r>
                    </a:p>
                  </a:txBody>
                  <a:tcPr/>
                </a:tc>
                <a:tc>
                  <a:txBody>
                    <a:bodyPr/>
                    <a:lstStyle/>
                    <a:p>
                      <a:r>
                        <a:rPr lang="en-US" dirty="0"/>
                        <a:t>4/5</a:t>
                      </a:r>
                    </a:p>
                  </a:txBody>
                  <a:tcPr/>
                </a:tc>
                <a:tc>
                  <a:txBody>
                    <a:bodyPr/>
                    <a:lstStyle/>
                    <a:p>
                      <a:r>
                        <a:rPr lang="en-US" dirty="0"/>
                        <a:t>3/5</a:t>
                      </a:r>
                    </a:p>
                  </a:txBody>
                  <a:tcPr/>
                </a:tc>
                <a:tc>
                  <a:txBody>
                    <a:bodyPr/>
                    <a:lstStyle/>
                    <a:p>
                      <a:r>
                        <a:rPr lang="en-US" dirty="0"/>
                        <a:t>2/5</a:t>
                      </a:r>
                    </a:p>
                  </a:txBody>
                  <a:tcPr/>
                </a:tc>
                <a:extLst>
                  <a:ext uri="{0D108BD9-81ED-4DB2-BD59-A6C34878D82A}">
                    <a16:rowId xmlns:a16="http://schemas.microsoft.com/office/drawing/2014/main" val="1518810126"/>
                  </a:ext>
                </a:extLst>
              </a:tr>
              <a:tr h="0">
                <a:tc>
                  <a:txBody>
                    <a:bodyPr/>
                    <a:lstStyle/>
                    <a:p>
                      <a:r>
                        <a:rPr lang="en-US" dirty="0"/>
                        <a:t>David Bowie</a:t>
                      </a:r>
                    </a:p>
                  </a:txBody>
                  <a:tcPr/>
                </a:tc>
                <a:tc>
                  <a:txBody>
                    <a:bodyPr/>
                    <a:lstStyle/>
                    <a:p>
                      <a:r>
                        <a:rPr lang="en-US" dirty="0"/>
                        <a:t>G345678</a:t>
                      </a:r>
                    </a:p>
                  </a:txBody>
                  <a:tcPr/>
                </a:tc>
                <a:tc>
                  <a:txBody>
                    <a:bodyPr/>
                    <a:lstStyle/>
                    <a:p>
                      <a:r>
                        <a:rPr lang="en-US" dirty="0"/>
                        <a:t>C+</a:t>
                      </a:r>
                    </a:p>
                  </a:txBody>
                  <a:tcPr/>
                </a:tc>
                <a:tc>
                  <a:txBody>
                    <a:bodyPr/>
                    <a:lstStyle/>
                    <a:p>
                      <a:r>
                        <a:rPr lang="en-US" dirty="0"/>
                        <a:t>3/5</a:t>
                      </a:r>
                    </a:p>
                  </a:txBody>
                  <a:tcPr/>
                </a:tc>
                <a:tc>
                  <a:txBody>
                    <a:bodyPr/>
                    <a:lstStyle/>
                    <a:p>
                      <a:r>
                        <a:rPr lang="en-US" dirty="0"/>
                        <a:t>3/5</a:t>
                      </a:r>
                    </a:p>
                  </a:txBody>
                  <a:tcPr/>
                </a:tc>
                <a:tc>
                  <a:txBody>
                    <a:bodyPr/>
                    <a:lstStyle/>
                    <a:p>
                      <a:r>
                        <a:rPr lang="en-US" dirty="0"/>
                        <a:t>3/5</a:t>
                      </a:r>
                    </a:p>
                  </a:txBody>
                  <a:tcPr/>
                </a:tc>
                <a:extLst>
                  <a:ext uri="{0D108BD9-81ED-4DB2-BD59-A6C34878D82A}">
                    <a16:rowId xmlns:a16="http://schemas.microsoft.com/office/drawing/2014/main" val="48803202"/>
                  </a:ext>
                </a:extLst>
              </a:tr>
            </a:tbl>
          </a:graphicData>
        </a:graphic>
      </p:graphicFrame>
    </p:spTree>
    <p:extLst>
      <p:ext uri="{BB962C8B-B14F-4D97-AF65-F5344CB8AC3E}">
        <p14:creationId xmlns:p14="http://schemas.microsoft.com/office/powerpoint/2010/main" val="4265137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or if you use a rubric, you can align it to the SLOs. This gives a helpful “eyeball” of the student’s SLO score.</a:t>
            </a:r>
          </a:p>
        </p:txBody>
      </p:sp>
      <p:sp>
        <p:nvSpPr>
          <p:cNvPr id="3" name="Content Placeholder 2"/>
          <p:cNvSpPr>
            <a:spLocks noGrp="1"/>
          </p:cNvSpPr>
          <p:nvPr>
            <p:ph idx="1"/>
          </p:nvPr>
        </p:nvSpPr>
        <p:spPr/>
        <p:txBody>
          <a:bodyPr>
            <a:normAutofit/>
          </a:bodyPr>
          <a:lstStyle/>
          <a:p>
            <a:pPr marL="57150" indent="0">
              <a:buNone/>
            </a:pPr>
            <a:endParaRPr lang="en-US" sz="2000" dirty="0"/>
          </a:p>
          <a:p>
            <a:pPr marL="57150" indent="0">
              <a:buNone/>
            </a:pPr>
            <a:endParaRPr lang="en-US" sz="2000" dirty="0"/>
          </a:p>
          <a:p>
            <a:pPr marL="57150" indent="0">
              <a:buNone/>
            </a:pPr>
            <a:endParaRPr lang="en-US" sz="2000" dirty="0"/>
          </a:p>
          <a:p>
            <a:pPr marL="57150" indent="0">
              <a:buNone/>
            </a:pPr>
            <a:endParaRPr lang="en-US" i="1" dirty="0"/>
          </a:p>
          <a:p>
            <a:pPr marL="857250" lvl="2" indent="0">
              <a:buNone/>
            </a:pP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1226898813"/>
              </p:ext>
            </p:extLst>
          </p:nvPr>
        </p:nvGraphicFramePr>
        <p:xfrm>
          <a:off x="511729" y="2432808"/>
          <a:ext cx="11115412" cy="4411282"/>
        </p:xfrm>
        <a:graphic>
          <a:graphicData uri="http://schemas.openxmlformats.org/drawingml/2006/table">
            <a:tbl>
              <a:tblPr firstRow="1" firstCol="1" bandRow="1">
                <a:tableStyleId>{5C22544A-7EE6-4342-B048-85BDC9FD1C3A}</a:tableStyleId>
              </a:tblPr>
              <a:tblGrid>
                <a:gridCol w="1753299">
                  <a:extLst>
                    <a:ext uri="{9D8B030D-6E8A-4147-A177-3AD203B41FA5}">
                      <a16:colId xmlns:a16="http://schemas.microsoft.com/office/drawing/2014/main" val="433388249"/>
                    </a:ext>
                  </a:extLst>
                </a:gridCol>
                <a:gridCol w="1469513">
                  <a:extLst>
                    <a:ext uri="{9D8B030D-6E8A-4147-A177-3AD203B41FA5}">
                      <a16:colId xmlns:a16="http://schemas.microsoft.com/office/drawing/2014/main" val="2914026158"/>
                    </a:ext>
                  </a:extLst>
                </a:gridCol>
                <a:gridCol w="1973150">
                  <a:extLst>
                    <a:ext uri="{9D8B030D-6E8A-4147-A177-3AD203B41FA5}">
                      <a16:colId xmlns:a16="http://schemas.microsoft.com/office/drawing/2014/main" val="2765649529"/>
                    </a:ext>
                  </a:extLst>
                </a:gridCol>
                <a:gridCol w="1973150">
                  <a:extLst>
                    <a:ext uri="{9D8B030D-6E8A-4147-A177-3AD203B41FA5}">
                      <a16:colId xmlns:a16="http://schemas.microsoft.com/office/drawing/2014/main" val="654968828"/>
                    </a:ext>
                  </a:extLst>
                </a:gridCol>
                <a:gridCol w="1973150">
                  <a:extLst>
                    <a:ext uri="{9D8B030D-6E8A-4147-A177-3AD203B41FA5}">
                      <a16:colId xmlns:a16="http://schemas.microsoft.com/office/drawing/2014/main" val="2369923941"/>
                    </a:ext>
                  </a:extLst>
                </a:gridCol>
                <a:gridCol w="1973150">
                  <a:extLst>
                    <a:ext uri="{9D8B030D-6E8A-4147-A177-3AD203B41FA5}">
                      <a16:colId xmlns:a16="http://schemas.microsoft.com/office/drawing/2014/main" val="2976077796"/>
                    </a:ext>
                  </a:extLst>
                </a:gridCol>
              </a:tblGrid>
              <a:tr h="268447">
                <a:tc>
                  <a:txBody>
                    <a:bodyPr/>
                    <a:lstStyle/>
                    <a:p>
                      <a:pPr marL="0" marR="0" algn="ctr">
                        <a:lnSpc>
                          <a:spcPct val="115000"/>
                        </a:lnSpc>
                        <a:spcBef>
                          <a:spcPts val="0"/>
                        </a:spcBef>
                        <a:spcAft>
                          <a:spcPts val="0"/>
                        </a:spcAft>
                      </a:pPr>
                      <a:r>
                        <a:rPr lang="en-US" sz="1000" dirty="0">
                          <a:effectLst/>
                        </a:rPr>
                        <a:t>SLOs</a:t>
                      </a:r>
                      <a:endParaRPr lang="en-US" sz="1000" dirty="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lgn="ctr">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lgn="ctr">
                        <a:spcBef>
                          <a:spcPts val="0"/>
                        </a:spcBef>
                        <a:spcAft>
                          <a:spcPts val="0"/>
                        </a:spcAft>
                      </a:pPr>
                      <a:r>
                        <a:rPr lang="en-US" sz="1000" dirty="0">
                          <a:effectLst/>
                        </a:rPr>
                        <a:t>Not Passing (D) 1/5</a:t>
                      </a:r>
                      <a:endParaRPr lang="en-US" sz="1000" dirty="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lgn="ctr">
                        <a:spcBef>
                          <a:spcPts val="0"/>
                        </a:spcBef>
                        <a:spcAft>
                          <a:spcPts val="0"/>
                        </a:spcAft>
                      </a:pPr>
                      <a:r>
                        <a:rPr lang="en-US" sz="1000" dirty="0">
                          <a:effectLst/>
                        </a:rPr>
                        <a:t>Adequate (C) 3/5</a:t>
                      </a:r>
                      <a:endParaRPr lang="en-US" sz="1000" dirty="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lgn="ctr">
                        <a:spcBef>
                          <a:spcPts val="0"/>
                        </a:spcBef>
                        <a:spcAft>
                          <a:spcPts val="0"/>
                        </a:spcAft>
                      </a:pPr>
                      <a:r>
                        <a:rPr lang="en-US" sz="1000" dirty="0">
                          <a:effectLst/>
                        </a:rPr>
                        <a:t>Good (B) 4/5</a:t>
                      </a:r>
                      <a:endParaRPr lang="en-US" sz="1000" dirty="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lgn="ctr">
                        <a:spcBef>
                          <a:spcPts val="0"/>
                        </a:spcBef>
                        <a:spcAft>
                          <a:spcPts val="0"/>
                        </a:spcAft>
                      </a:pPr>
                      <a:r>
                        <a:rPr lang="en-US" sz="1000" dirty="0">
                          <a:effectLst/>
                        </a:rPr>
                        <a:t>Really Good (A) 5/5</a:t>
                      </a:r>
                      <a:endParaRPr lang="en-US" sz="1000" dirty="0">
                        <a:effectLst/>
                        <a:latin typeface="Times New Roman" panose="02020603050405020304" pitchFamily="18" charset="0"/>
                        <a:ea typeface="Times New Roman" panose="02020603050405020304" pitchFamily="18" charset="0"/>
                      </a:endParaRPr>
                    </a:p>
                  </a:txBody>
                  <a:tcPr marL="40925" marR="40925" marT="0" marB="0"/>
                </a:tc>
                <a:extLst>
                  <a:ext uri="{0D108BD9-81ED-4DB2-BD59-A6C34878D82A}">
                    <a16:rowId xmlns:a16="http://schemas.microsoft.com/office/drawing/2014/main" val="2405697434"/>
                  </a:ext>
                </a:extLst>
              </a:tr>
              <a:tr h="475580">
                <a:tc rowSpan="2">
                  <a:txBody>
                    <a:bodyPr/>
                    <a:lstStyle/>
                    <a:p>
                      <a:pPr marL="0" marR="0">
                        <a:lnSpc>
                          <a:spcPct val="115000"/>
                        </a:lnSpc>
                        <a:spcBef>
                          <a:spcPts val="0"/>
                        </a:spcBef>
                        <a:spcAft>
                          <a:spcPts val="0"/>
                        </a:spcAft>
                      </a:pPr>
                      <a:r>
                        <a:rPr lang="en-US" sz="1000" dirty="0">
                          <a:effectLst/>
                        </a:rPr>
                        <a:t>1. Apply critical thinking and reading skills to literary works, from a variety of genres, in order to analyze and interpret them.</a:t>
                      </a:r>
                      <a:endParaRPr lang="en-US" sz="1000" dirty="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b="1" dirty="0">
                          <a:effectLst/>
                        </a:rPr>
                        <a:t>READING</a:t>
                      </a:r>
                    </a:p>
                    <a:p>
                      <a:pPr marL="0" marR="0">
                        <a:spcBef>
                          <a:spcPts val="0"/>
                        </a:spcBef>
                        <a:spcAft>
                          <a:spcPts val="0"/>
                        </a:spcAft>
                      </a:pPr>
                      <a:r>
                        <a:rPr lang="en-US" sz="700" b="1" dirty="0">
                          <a:effectLst/>
                        </a:rPr>
                        <a:t>The discussion  suggests that the writer –  </a:t>
                      </a:r>
                      <a:endParaRPr lang="en-US" sz="700" b="1" dirty="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dirty="0">
                          <a:effectLst/>
                        </a:rPr>
                        <a:t>- hasn't read required texts</a:t>
                      </a:r>
                    </a:p>
                    <a:p>
                      <a:pPr marL="0" marR="0">
                        <a:spcBef>
                          <a:spcPts val="0"/>
                        </a:spcBef>
                        <a:spcAft>
                          <a:spcPts val="0"/>
                        </a:spcAft>
                      </a:pPr>
                      <a:r>
                        <a:rPr lang="en-US" sz="700" dirty="0">
                          <a:effectLst/>
                        </a:rPr>
                        <a:t>- hasn't used reading strategies to develop ideas </a:t>
                      </a:r>
                      <a:endParaRPr lang="en-US" sz="700" dirty="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highlight>
                            <a:srgbClr val="FFFF00"/>
                          </a:highlight>
                        </a:rPr>
                        <a:t>- has read required texts </a:t>
                      </a:r>
                      <a:endParaRPr lang="en-US" sz="700">
                        <a:effectLst/>
                      </a:endParaRPr>
                    </a:p>
                    <a:p>
                      <a:pPr marL="0" marR="0">
                        <a:spcBef>
                          <a:spcPts val="0"/>
                        </a:spcBef>
                        <a:spcAft>
                          <a:spcPts val="0"/>
                        </a:spcAft>
                      </a:pPr>
                      <a:r>
                        <a:rPr lang="en-US" sz="700">
                          <a:effectLst/>
                          <a:highlight>
                            <a:srgbClr val="FFFF00"/>
                          </a:highlight>
                        </a:rPr>
                        <a:t>- has used reading strategies to develop ideas</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has read required texts</a:t>
                      </a:r>
                    </a:p>
                    <a:p>
                      <a:pPr marL="0" marR="0">
                        <a:spcBef>
                          <a:spcPts val="0"/>
                        </a:spcBef>
                        <a:spcAft>
                          <a:spcPts val="0"/>
                        </a:spcAft>
                      </a:pPr>
                      <a:r>
                        <a:rPr lang="en-US" sz="700">
                          <a:effectLst/>
                        </a:rPr>
                        <a:t>- has used reading strategies to develop ideas</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dirty="0">
                          <a:effectLst/>
                        </a:rPr>
                        <a:t>- has read required texts (maybe more)</a:t>
                      </a:r>
                    </a:p>
                    <a:p>
                      <a:pPr marL="0" marR="0">
                        <a:spcBef>
                          <a:spcPts val="0"/>
                        </a:spcBef>
                        <a:spcAft>
                          <a:spcPts val="0"/>
                        </a:spcAft>
                      </a:pPr>
                      <a:r>
                        <a:rPr lang="en-US" sz="700" dirty="0">
                          <a:effectLst/>
                        </a:rPr>
                        <a:t>- uses reading strategies to develop &amp; reflect on ideas </a:t>
                      </a:r>
                      <a:endParaRPr lang="en-US" sz="700" dirty="0">
                        <a:effectLst/>
                        <a:latin typeface="Times New Roman" panose="02020603050405020304" pitchFamily="18" charset="0"/>
                        <a:ea typeface="Times New Roman" panose="02020603050405020304" pitchFamily="18" charset="0"/>
                      </a:endParaRPr>
                    </a:p>
                  </a:txBody>
                  <a:tcPr marL="40925" marR="40925" marT="0" marB="0"/>
                </a:tc>
                <a:extLst>
                  <a:ext uri="{0D108BD9-81ED-4DB2-BD59-A6C34878D82A}">
                    <a16:rowId xmlns:a16="http://schemas.microsoft.com/office/drawing/2014/main" val="2595680427"/>
                  </a:ext>
                </a:extLst>
              </a:tr>
              <a:tr h="564279">
                <a:tc vMerge="1">
                  <a:txBody>
                    <a:bodyPr/>
                    <a:lstStyle/>
                    <a:p>
                      <a:endParaRPr lang="en-US"/>
                    </a:p>
                  </a:txBody>
                  <a:tcPr/>
                </a:tc>
                <a:tc>
                  <a:txBody>
                    <a:bodyPr/>
                    <a:lstStyle/>
                    <a:p>
                      <a:pPr marL="0" marR="0">
                        <a:spcBef>
                          <a:spcPts val="0"/>
                        </a:spcBef>
                        <a:spcAft>
                          <a:spcPts val="0"/>
                        </a:spcAft>
                      </a:pPr>
                      <a:r>
                        <a:rPr lang="en-US" sz="700" b="1" dirty="0">
                          <a:effectLst/>
                        </a:rPr>
                        <a:t>THESIS</a:t>
                      </a:r>
                    </a:p>
                    <a:p>
                      <a:pPr marL="0" marR="0">
                        <a:spcBef>
                          <a:spcPts val="0"/>
                        </a:spcBef>
                        <a:spcAft>
                          <a:spcPts val="0"/>
                        </a:spcAft>
                      </a:pPr>
                      <a:r>
                        <a:rPr lang="en-US" sz="700" b="1" dirty="0">
                          <a:effectLst/>
                        </a:rPr>
                        <a:t>The paper has - </a:t>
                      </a:r>
                    </a:p>
                    <a:p>
                      <a:pPr marL="0" marR="0">
                        <a:spcBef>
                          <a:spcPts val="0"/>
                        </a:spcBef>
                        <a:spcAft>
                          <a:spcPts val="0"/>
                        </a:spcAft>
                      </a:pPr>
                      <a:r>
                        <a:rPr lang="en-US" sz="700" b="1" dirty="0">
                          <a:effectLst/>
                        </a:rPr>
                        <a:t> </a:t>
                      </a:r>
                      <a:endParaRPr lang="en-US" sz="700" b="1" dirty="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dirty="0">
                          <a:effectLst/>
                        </a:rPr>
                        <a:t>- no clear thesis</a:t>
                      </a:r>
                    </a:p>
                    <a:p>
                      <a:pPr marL="0" marR="0">
                        <a:spcBef>
                          <a:spcPts val="0"/>
                        </a:spcBef>
                        <a:spcAft>
                          <a:spcPts val="0"/>
                        </a:spcAft>
                      </a:pPr>
                      <a:r>
                        <a:rPr lang="en-US" sz="700" dirty="0">
                          <a:effectLst/>
                        </a:rPr>
                        <a:t>- no assertive thesis</a:t>
                      </a:r>
                      <a:endParaRPr lang="en-US" sz="700" dirty="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a clear thesis</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highlight>
                            <a:srgbClr val="FFFF00"/>
                          </a:highlight>
                        </a:rPr>
                        <a:t>- a clear thesis which requires analytical support</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a clear, original thesis requiring carefully-marshalled analysis</a:t>
                      </a:r>
                      <a:endParaRPr lang="en-US" sz="700">
                        <a:effectLst/>
                        <a:latin typeface="Times New Roman" panose="02020603050405020304" pitchFamily="18" charset="0"/>
                        <a:ea typeface="Times New Roman" panose="02020603050405020304" pitchFamily="18" charset="0"/>
                      </a:endParaRPr>
                    </a:p>
                  </a:txBody>
                  <a:tcPr marL="40925" marR="40925" marT="0" marB="0"/>
                </a:tc>
                <a:extLst>
                  <a:ext uri="{0D108BD9-81ED-4DB2-BD59-A6C34878D82A}">
                    <a16:rowId xmlns:a16="http://schemas.microsoft.com/office/drawing/2014/main" val="275415703"/>
                  </a:ext>
                </a:extLst>
              </a:tr>
              <a:tr h="475580">
                <a:tc rowSpan="4">
                  <a:txBody>
                    <a:bodyPr/>
                    <a:lstStyle/>
                    <a:p>
                      <a:pPr marL="0" marR="0">
                        <a:lnSpc>
                          <a:spcPct val="115000"/>
                        </a:lnSpc>
                        <a:spcBef>
                          <a:spcPts val="0"/>
                        </a:spcBef>
                        <a:spcAft>
                          <a:spcPts val="0"/>
                        </a:spcAft>
                      </a:pPr>
                      <a:r>
                        <a:rPr lang="en-US" sz="1000" dirty="0">
                          <a:effectLst/>
                        </a:rPr>
                        <a:t>2. Write fluent essays that explain and defend these analyses and interpretations, rather than merely present summaries.</a:t>
                      </a:r>
                      <a:endParaRPr lang="en-US" sz="1000" dirty="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b="1">
                          <a:effectLst/>
                        </a:rPr>
                        <a:t>OUTLINE</a:t>
                      </a:r>
                    </a:p>
                    <a:p>
                      <a:pPr marL="0" marR="0">
                        <a:spcBef>
                          <a:spcPts val="0"/>
                        </a:spcBef>
                        <a:spcAft>
                          <a:spcPts val="0"/>
                        </a:spcAft>
                      </a:pPr>
                      <a:r>
                        <a:rPr lang="en-US" sz="700" b="1">
                          <a:effectLst/>
                        </a:rPr>
                        <a:t>The structure of the essay  –   </a:t>
                      </a:r>
                      <a:endParaRPr lang="en-US" sz="700" b="1">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highlight>
                            <a:srgbClr val="FFFF00"/>
                          </a:highlight>
                        </a:rPr>
                        <a:t>- retells the story/ies</a:t>
                      </a:r>
                      <a:endParaRPr lang="en-US" sz="700">
                        <a:effectLst/>
                      </a:endParaRPr>
                    </a:p>
                    <a:p>
                      <a:pPr marL="0" marR="0">
                        <a:spcBef>
                          <a:spcPts val="0"/>
                        </a:spcBef>
                        <a:spcAft>
                          <a:spcPts val="0"/>
                        </a:spcAft>
                      </a:pPr>
                      <a:r>
                        <a:rPr lang="en-US" sz="700">
                          <a:effectLst/>
                        </a:rPr>
                        <a:t>- repeats ideas</a:t>
                      </a:r>
                    </a:p>
                    <a:p>
                      <a:pPr marL="0" marR="0">
                        <a:spcBef>
                          <a:spcPts val="0"/>
                        </a:spcBef>
                        <a:spcAft>
                          <a:spcPts val="0"/>
                        </a:spcAft>
                      </a:pPr>
                      <a:r>
                        <a:rPr lang="en-US" sz="700">
                          <a:effectLst/>
                          <a:highlight>
                            <a:srgbClr val="FFFF00"/>
                          </a:highlight>
                        </a:rPr>
                        <a:t>- doesn't develop ideas</a:t>
                      </a:r>
                      <a:endParaRPr lang="en-US" sz="700">
                        <a:effectLst/>
                      </a:endParaRPr>
                    </a:p>
                    <a:p>
                      <a:pPr marL="0" marR="0">
                        <a:spcBef>
                          <a:spcPts val="0"/>
                        </a:spcBef>
                        <a:spcAft>
                          <a:spcPts val="0"/>
                        </a:spcAft>
                      </a:pPr>
                      <a:r>
                        <a:rPr lang="en-US" sz="700">
                          <a:effectLst/>
                        </a:rPr>
                        <a:t>- isn't coherent</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explains (not narrates)</a:t>
                      </a:r>
                    </a:p>
                    <a:p>
                      <a:pPr marL="0" marR="0">
                        <a:spcBef>
                          <a:spcPts val="0"/>
                        </a:spcBef>
                        <a:spcAft>
                          <a:spcPts val="0"/>
                        </a:spcAft>
                      </a:pPr>
                      <a:r>
                        <a:rPr lang="en-US" sz="700">
                          <a:effectLst/>
                          <a:highlight>
                            <a:srgbClr val="FFFF00"/>
                          </a:highlight>
                        </a:rPr>
                        <a:t>- separates ideas</a:t>
                      </a:r>
                      <a:endParaRPr lang="en-US" sz="700">
                        <a:effectLst/>
                      </a:endParaRPr>
                    </a:p>
                    <a:p>
                      <a:pPr marL="0" marR="0">
                        <a:spcBef>
                          <a:spcPts val="0"/>
                        </a:spcBef>
                        <a:spcAft>
                          <a:spcPts val="0"/>
                        </a:spcAft>
                      </a:pPr>
                      <a:r>
                        <a:rPr lang="en-US" sz="700">
                          <a:effectLst/>
                        </a:rPr>
                        <a:t>- develops ideas (mostly)</a:t>
                      </a:r>
                    </a:p>
                    <a:p>
                      <a:pPr marL="0" marR="0">
                        <a:spcBef>
                          <a:spcPts val="0"/>
                        </a:spcBef>
                        <a:spcAft>
                          <a:spcPts val="0"/>
                        </a:spcAft>
                      </a:pPr>
                      <a:r>
                        <a:rPr lang="en-US" sz="700">
                          <a:effectLst/>
                          <a:highlight>
                            <a:srgbClr val="FFFF00"/>
                          </a:highlight>
                        </a:rPr>
                        <a:t>- is coherent</a:t>
                      </a:r>
                      <a:r>
                        <a:rPr lang="en-US" sz="700">
                          <a:effectLst/>
                        </a:rPr>
                        <a:t>  </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explains effectively</a:t>
                      </a:r>
                    </a:p>
                    <a:p>
                      <a:pPr marL="0" marR="0">
                        <a:spcBef>
                          <a:spcPts val="0"/>
                        </a:spcBef>
                        <a:spcAft>
                          <a:spcPts val="0"/>
                        </a:spcAft>
                      </a:pPr>
                      <a:r>
                        <a:rPr lang="en-US" sz="700">
                          <a:effectLst/>
                        </a:rPr>
                        <a:t>- separates ideas</a:t>
                      </a:r>
                    </a:p>
                    <a:p>
                      <a:pPr marL="0" marR="0">
                        <a:spcBef>
                          <a:spcPts val="0"/>
                        </a:spcBef>
                        <a:spcAft>
                          <a:spcPts val="0"/>
                        </a:spcAft>
                      </a:pPr>
                      <a:r>
                        <a:rPr lang="en-US" sz="700">
                          <a:effectLst/>
                        </a:rPr>
                        <a:t>- develops ideas</a:t>
                      </a:r>
                    </a:p>
                    <a:p>
                      <a:pPr marL="0" marR="0">
                        <a:spcBef>
                          <a:spcPts val="0"/>
                        </a:spcBef>
                        <a:spcAft>
                          <a:spcPts val="0"/>
                        </a:spcAft>
                      </a:pPr>
                      <a:r>
                        <a:rPr lang="en-US" sz="700">
                          <a:effectLst/>
                        </a:rPr>
                        <a:t>- is clear and coherent  </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explains convincingly</a:t>
                      </a:r>
                    </a:p>
                    <a:p>
                      <a:pPr marL="0" marR="0">
                        <a:spcBef>
                          <a:spcPts val="0"/>
                        </a:spcBef>
                        <a:spcAft>
                          <a:spcPts val="0"/>
                        </a:spcAft>
                      </a:pPr>
                      <a:r>
                        <a:rPr lang="en-US" sz="700">
                          <a:effectLst/>
                        </a:rPr>
                        <a:t>- marshalls ideas </a:t>
                      </a:r>
                    </a:p>
                    <a:p>
                      <a:pPr marL="0" marR="0">
                        <a:spcBef>
                          <a:spcPts val="0"/>
                        </a:spcBef>
                        <a:spcAft>
                          <a:spcPts val="0"/>
                        </a:spcAft>
                      </a:pPr>
                      <a:r>
                        <a:rPr lang="en-US" sz="700">
                          <a:effectLst/>
                        </a:rPr>
                        <a:t>- develops ideas fully</a:t>
                      </a:r>
                    </a:p>
                    <a:p>
                      <a:pPr marL="0" marR="0">
                        <a:spcBef>
                          <a:spcPts val="0"/>
                        </a:spcBef>
                        <a:spcAft>
                          <a:spcPts val="0"/>
                        </a:spcAft>
                      </a:pPr>
                      <a:r>
                        <a:rPr lang="en-US" sz="700">
                          <a:effectLst/>
                        </a:rPr>
                        <a:t>- is clear and coherent  </a:t>
                      </a:r>
                      <a:endParaRPr lang="en-US" sz="700">
                        <a:effectLst/>
                        <a:latin typeface="Times New Roman" panose="02020603050405020304" pitchFamily="18" charset="0"/>
                        <a:ea typeface="Times New Roman" panose="02020603050405020304" pitchFamily="18" charset="0"/>
                      </a:endParaRPr>
                    </a:p>
                  </a:txBody>
                  <a:tcPr marL="40925" marR="40925" marT="0" marB="0"/>
                </a:tc>
                <a:extLst>
                  <a:ext uri="{0D108BD9-81ED-4DB2-BD59-A6C34878D82A}">
                    <a16:rowId xmlns:a16="http://schemas.microsoft.com/office/drawing/2014/main" val="3611351225"/>
                  </a:ext>
                </a:extLst>
              </a:tr>
              <a:tr h="356686">
                <a:tc vMerge="1">
                  <a:txBody>
                    <a:bodyPr/>
                    <a:lstStyle/>
                    <a:p>
                      <a:endParaRPr lang="en-US"/>
                    </a:p>
                  </a:txBody>
                  <a:tcPr/>
                </a:tc>
                <a:tc>
                  <a:txBody>
                    <a:bodyPr/>
                    <a:lstStyle/>
                    <a:p>
                      <a:pPr marL="0" marR="0">
                        <a:spcBef>
                          <a:spcPts val="0"/>
                        </a:spcBef>
                        <a:spcAft>
                          <a:spcPts val="0"/>
                        </a:spcAft>
                      </a:pPr>
                      <a:r>
                        <a:rPr lang="en-US" sz="700" b="1">
                          <a:effectLst/>
                        </a:rPr>
                        <a:t>PARAGRAPHS</a:t>
                      </a:r>
                    </a:p>
                    <a:p>
                      <a:pPr marL="0" marR="0">
                        <a:spcBef>
                          <a:spcPts val="0"/>
                        </a:spcBef>
                        <a:spcAft>
                          <a:spcPts val="0"/>
                        </a:spcAft>
                      </a:pPr>
                      <a:r>
                        <a:rPr lang="en-US" sz="700" b="1">
                          <a:effectLst/>
                        </a:rPr>
                        <a:t>The body paragraphs –  </a:t>
                      </a:r>
                      <a:endParaRPr lang="en-US" sz="700" b="1">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dirty="0">
                          <a:effectLst/>
                          <a:highlight>
                            <a:srgbClr val="FFFF00"/>
                          </a:highlight>
                        </a:rPr>
                        <a:t>- retell the story/</a:t>
                      </a:r>
                      <a:r>
                        <a:rPr lang="en-US" sz="700" dirty="0" err="1">
                          <a:effectLst/>
                          <a:highlight>
                            <a:srgbClr val="FFFF00"/>
                          </a:highlight>
                        </a:rPr>
                        <a:t>ies</a:t>
                      </a:r>
                      <a:endParaRPr lang="en-US" sz="700" dirty="0">
                        <a:effectLst/>
                      </a:endParaRPr>
                    </a:p>
                    <a:p>
                      <a:pPr marL="0" marR="0">
                        <a:spcBef>
                          <a:spcPts val="0"/>
                        </a:spcBef>
                        <a:spcAft>
                          <a:spcPts val="0"/>
                        </a:spcAft>
                      </a:pPr>
                      <a:r>
                        <a:rPr lang="en-US" sz="700" dirty="0">
                          <a:effectLst/>
                          <a:highlight>
                            <a:srgbClr val="FFFF00"/>
                          </a:highlight>
                        </a:rPr>
                        <a:t>- lack topic sentences</a:t>
                      </a:r>
                      <a:endParaRPr lang="en-US" sz="700" dirty="0">
                        <a:effectLst/>
                      </a:endParaRPr>
                    </a:p>
                    <a:p>
                      <a:pPr marL="0" marR="0">
                        <a:spcBef>
                          <a:spcPts val="0"/>
                        </a:spcBef>
                        <a:spcAft>
                          <a:spcPts val="0"/>
                        </a:spcAft>
                      </a:pPr>
                      <a:r>
                        <a:rPr lang="en-US" sz="700" dirty="0">
                          <a:effectLst/>
                        </a:rPr>
                        <a:t>- aren't coherent</a:t>
                      </a:r>
                      <a:endParaRPr lang="en-US" sz="700" dirty="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explain</a:t>
                      </a:r>
                    </a:p>
                    <a:p>
                      <a:pPr marL="0" marR="0">
                        <a:spcBef>
                          <a:spcPts val="0"/>
                        </a:spcBef>
                        <a:spcAft>
                          <a:spcPts val="0"/>
                        </a:spcAft>
                      </a:pPr>
                      <a:r>
                        <a:rPr lang="en-US" sz="700">
                          <a:effectLst/>
                        </a:rPr>
                        <a:t>- have relevant topic sents</a:t>
                      </a:r>
                    </a:p>
                    <a:p>
                      <a:pPr marL="0" marR="0">
                        <a:spcBef>
                          <a:spcPts val="0"/>
                        </a:spcBef>
                        <a:spcAft>
                          <a:spcPts val="0"/>
                        </a:spcAft>
                      </a:pPr>
                      <a:r>
                        <a:rPr lang="en-US" sz="700">
                          <a:effectLst/>
                          <a:highlight>
                            <a:srgbClr val="FFFF00"/>
                          </a:highlight>
                        </a:rPr>
                        <a:t>- stay focused on one point</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explain</a:t>
                      </a:r>
                    </a:p>
                    <a:p>
                      <a:pPr marL="0" marR="0">
                        <a:spcBef>
                          <a:spcPts val="0"/>
                        </a:spcBef>
                        <a:spcAft>
                          <a:spcPts val="0"/>
                        </a:spcAft>
                      </a:pPr>
                      <a:r>
                        <a:rPr lang="en-US" sz="700">
                          <a:effectLst/>
                        </a:rPr>
                        <a:t>- have relevant topic sents</a:t>
                      </a:r>
                    </a:p>
                    <a:p>
                      <a:pPr marL="0" marR="0">
                        <a:spcBef>
                          <a:spcPts val="0"/>
                        </a:spcBef>
                        <a:spcAft>
                          <a:spcPts val="0"/>
                        </a:spcAft>
                      </a:pPr>
                      <a:r>
                        <a:rPr lang="en-US" sz="700">
                          <a:effectLst/>
                        </a:rPr>
                        <a:t>- stay focused on one point</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explain</a:t>
                      </a:r>
                    </a:p>
                    <a:p>
                      <a:pPr marL="0" marR="0">
                        <a:spcBef>
                          <a:spcPts val="0"/>
                        </a:spcBef>
                        <a:spcAft>
                          <a:spcPts val="0"/>
                        </a:spcAft>
                      </a:pPr>
                      <a:r>
                        <a:rPr lang="en-US" sz="700">
                          <a:effectLst/>
                        </a:rPr>
                        <a:t>- have relevant topic sents</a:t>
                      </a:r>
                    </a:p>
                    <a:p>
                      <a:pPr marL="0" marR="0">
                        <a:spcBef>
                          <a:spcPts val="0"/>
                        </a:spcBef>
                        <a:spcAft>
                          <a:spcPts val="0"/>
                        </a:spcAft>
                      </a:pPr>
                      <a:r>
                        <a:rPr lang="en-US" sz="700">
                          <a:effectLst/>
                        </a:rPr>
                        <a:t>- stay focused on one point </a:t>
                      </a:r>
                      <a:endParaRPr lang="en-US" sz="700">
                        <a:effectLst/>
                        <a:latin typeface="Times New Roman" panose="02020603050405020304" pitchFamily="18" charset="0"/>
                        <a:ea typeface="Times New Roman" panose="02020603050405020304" pitchFamily="18" charset="0"/>
                      </a:endParaRPr>
                    </a:p>
                  </a:txBody>
                  <a:tcPr marL="40925" marR="40925" marT="0" marB="0"/>
                </a:tc>
                <a:extLst>
                  <a:ext uri="{0D108BD9-81ED-4DB2-BD59-A6C34878D82A}">
                    <a16:rowId xmlns:a16="http://schemas.microsoft.com/office/drawing/2014/main" val="3536846673"/>
                  </a:ext>
                </a:extLst>
              </a:tr>
              <a:tr h="356686">
                <a:tc vMerge="1">
                  <a:txBody>
                    <a:bodyPr/>
                    <a:lstStyle/>
                    <a:p>
                      <a:endParaRPr lang="en-US"/>
                    </a:p>
                  </a:txBody>
                  <a:tcPr/>
                </a:tc>
                <a:tc>
                  <a:txBody>
                    <a:bodyPr/>
                    <a:lstStyle/>
                    <a:p>
                      <a:pPr marL="0" marR="0">
                        <a:spcBef>
                          <a:spcPts val="0"/>
                        </a:spcBef>
                        <a:spcAft>
                          <a:spcPts val="0"/>
                        </a:spcAft>
                      </a:pPr>
                      <a:r>
                        <a:rPr lang="en-US" sz="700" b="1">
                          <a:effectLst/>
                        </a:rPr>
                        <a:t>AUDIENCE</a:t>
                      </a:r>
                    </a:p>
                    <a:p>
                      <a:pPr marL="0" marR="0">
                        <a:spcBef>
                          <a:spcPts val="0"/>
                        </a:spcBef>
                        <a:spcAft>
                          <a:spcPts val="0"/>
                        </a:spcAft>
                      </a:pPr>
                      <a:r>
                        <a:rPr lang="en-US" sz="700" b="1">
                          <a:effectLst/>
                        </a:rPr>
                        <a:t>The writer –  </a:t>
                      </a:r>
                      <a:endParaRPr lang="en-US" sz="700" b="1">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highlight>
                            <a:srgbClr val="FFFF00"/>
                          </a:highlight>
                        </a:rPr>
                        <a:t>- doesn't use intro/concl to speak to reader</a:t>
                      </a:r>
                      <a:endParaRPr lang="en-US" sz="700">
                        <a:effectLst/>
                      </a:endParaRPr>
                    </a:p>
                    <a:p>
                      <a:pPr marL="0" marR="0">
                        <a:spcBef>
                          <a:spcPts val="0"/>
                        </a:spcBef>
                        <a:spcAft>
                          <a:spcPts val="0"/>
                        </a:spcAft>
                      </a:pPr>
                      <a:r>
                        <a:rPr lang="en-US" sz="700">
                          <a:effectLst/>
                        </a:rPr>
                        <a:t>- needs to work on diction </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uses the intro/concl to clarify the essay</a:t>
                      </a:r>
                    </a:p>
                    <a:p>
                      <a:pPr marL="0" marR="0">
                        <a:spcBef>
                          <a:spcPts val="0"/>
                        </a:spcBef>
                        <a:spcAft>
                          <a:spcPts val="0"/>
                        </a:spcAft>
                      </a:pPr>
                      <a:r>
                        <a:rPr lang="en-US" sz="700">
                          <a:effectLst/>
                        </a:rPr>
                        <a:t>- uses appropriate diction</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uses the intro/concl to speak to the reader</a:t>
                      </a:r>
                    </a:p>
                    <a:p>
                      <a:pPr marL="0" marR="0">
                        <a:spcBef>
                          <a:spcPts val="0"/>
                        </a:spcBef>
                        <a:spcAft>
                          <a:spcPts val="0"/>
                        </a:spcAft>
                      </a:pPr>
                      <a:r>
                        <a:rPr lang="en-US" sz="700">
                          <a:effectLst/>
                          <a:highlight>
                            <a:srgbClr val="FFFF00"/>
                          </a:highlight>
                        </a:rPr>
                        <a:t>- uses appropriate diction</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uses the intro/concl to engage the reader</a:t>
                      </a:r>
                    </a:p>
                    <a:p>
                      <a:pPr marL="0" marR="0">
                        <a:spcBef>
                          <a:spcPts val="0"/>
                        </a:spcBef>
                        <a:spcAft>
                          <a:spcPts val="0"/>
                        </a:spcAft>
                      </a:pPr>
                      <a:r>
                        <a:rPr lang="en-US" sz="700">
                          <a:effectLst/>
                        </a:rPr>
                        <a:t>- uses appropriate diction</a:t>
                      </a:r>
                      <a:endParaRPr lang="en-US" sz="700">
                        <a:effectLst/>
                        <a:latin typeface="Times New Roman" panose="02020603050405020304" pitchFamily="18" charset="0"/>
                        <a:ea typeface="Times New Roman" panose="02020603050405020304" pitchFamily="18" charset="0"/>
                      </a:endParaRPr>
                    </a:p>
                  </a:txBody>
                  <a:tcPr marL="40925" marR="40925" marT="0" marB="0"/>
                </a:tc>
                <a:extLst>
                  <a:ext uri="{0D108BD9-81ED-4DB2-BD59-A6C34878D82A}">
                    <a16:rowId xmlns:a16="http://schemas.microsoft.com/office/drawing/2014/main" val="4177793387"/>
                  </a:ext>
                </a:extLst>
              </a:tr>
              <a:tr h="594476">
                <a:tc vMerge="1">
                  <a:txBody>
                    <a:bodyPr/>
                    <a:lstStyle/>
                    <a:p>
                      <a:endParaRPr lang="en-US"/>
                    </a:p>
                  </a:txBody>
                  <a:tcPr/>
                </a:tc>
                <a:tc>
                  <a:txBody>
                    <a:bodyPr/>
                    <a:lstStyle/>
                    <a:p>
                      <a:pPr marL="0" marR="0">
                        <a:spcBef>
                          <a:spcPts val="0"/>
                        </a:spcBef>
                        <a:spcAft>
                          <a:spcPts val="0"/>
                        </a:spcAft>
                      </a:pPr>
                      <a:r>
                        <a:rPr lang="en-US" sz="700" b="1">
                          <a:effectLst/>
                        </a:rPr>
                        <a:t>SENTENCE DEVELOPMENT</a:t>
                      </a:r>
                    </a:p>
                    <a:p>
                      <a:pPr marL="0" marR="0">
                        <a:spcBef>
                          <a:spcPts val="0"/>
                        </a:spcBef>
                        <a:spcAft>
                          <a:spcPts val="0"/>
                        </a:spcAft>
                      </a:pPr>
                      <a:r>
                        <a:rPr lang="en-US" sz="700" b="1">
                          <a:effectLst/>
                        </a:rPr>
                        <a:t>The sentences show –</a:t>
                      </a:r>
                      <a:endParaRPr lang="en-US" sz="700" b="1">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dirty="0">
                          <a:effectLst/>
                        </a:rPr>
                        <a:t>Problems with </a:t>
                      </a:r>
                    </a:p>
                    <a:p>
                      <a:pPr marL="0" marR="0">
                        <a:spcBef>
                          <a:spcPts val="0"/>
                        </a:spcBef>
                        <a:spcAft>
                          <a:spcPts val="0"/>
                        </a:spcAft>
                      </a:pPr>
                      <a:r>
                        <a:rPr lang="en-US" sz="700" dirty="0">
                          <a:effectLst/>
                          <a:highlight>
                            <a:srgbClr val="FFFF00"/>
                          </a:highlight>
                        </a:rPr>
                        <a:t>- sentence focus</a:t>
                      </a:r>
                      <a:endParaRPr lang="en-US" sz="700" dirty="0">
                        <a:effectLst/>
                      </a:endParaRPr>
                    </a:p>
                    <a:p>
                      <a:pPr marL="0" marR="0">
                        <a:spcBef>
                          <a:spcPts val="0"/>
                        </a:spcBef>
                        <a:spcAft>
                          <a:spcPts val="0"/>
                        </a:spcAft>
                      </a:pPr>
                      <a:r>
                        <a:rPr lang="en-US" sz="700" dirty="0">
                          <a:effectLst/>
                          <a:highlight>
                            <a:srgbClr val="FFFF00"/>
                          </a:highlight>
                        </a:rPr>
                        <a:t>- modifiers</a:t>
                      </a:r>
                      <a:endParaRPr lang="en-US" sz="700" dirty="0">
                        <a:effectLst/>
                      </a:endParaRPr>
                    </a:p>
                    <a:p>
                      <a:pPr marL="0" marR="0">
                        <a:spcBef>
                          <a:spcPts val="0"/>
                        </a:spcBef>
                        <a:spcAft>
                          <a:spcPts val="0"/>
                        </a:spcAft>
                      </a:pPr>
                      <a:r>
                        <a:rPr lang="en-US" sz="700" dirty="0">
                          <a:effectLst/>
                        </a:rPr>
                        <a:t>- joining sentences</a:t>
                      </a:r>
                    </a:p>
                    <a:p>
                      <a:pPr marL="0" marR="0">
                        <a:spcBef>
                          <a:spcPts val="0"/>
                        </a:spcBef>
                        <a:spcAft>
                          <a:spcPts val="0"/>
                        </a:spcAft>
                      </a:pPr>
                      <a:r>
                        <a:rPr lang="en-US" sz="700" dirty="0">
                          <a:effectLst/>
                          <a:highlight>
                            <a:srgbClr val="FFFF00"/>
                          </a:highlight>
                        </a:rPr>
                        <a:t>- proofreading</a:t>
                      </a:r>
                      <a:endParaRPr lang="en-US" sz="700" dirty="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dirty="0">
                          <a:effectLst/>
                        </a:rPr>
                        <a:t>- reasonable clarity </a:t>
                      </a:r>
                    </a:p>
                    <a:p>
                      <a:pPr marL="0" marR="0">
                        <a:spcBef>
                          <a:spcPts val="0"/>
                        </a:spcBef>
                        <a:spcAft>
                          <a:spcPts val="0"/>
                        </a:spcAft>
                      </a:pPr>
                      <a:r>
                        <a:rPr lang="en-US" sz="700" dirty="0">
                          <a:effectLst/>
                        </a:rPr>
                        <a:t>- some use of modifiers / </a:t>
                      </a:r>
                      <a:r>
                        <a:rPr lang="en-US" sz="700" dirty="0">
                          <a:effectLst/>
                          <a:highlight>
                            <a:srgbClr val="FFFF00"/>
                          </a:highlight>
                        </a:rPr>
                        <a:t>joining strategies</a:t>
                      </a:r>
                      <a:endParaRPr lang="en-US" sz="700" dirty="0">
                        <a:effectLst/>
                      </a:endParaRPr>
                    </a:p>
                    <a:p>
                      <a:pPr marL="0" marR="0">
                        <a:spcBef>
                          <a:spcPts val="0"/>
                        </a:spcBef>
                        <a:spcAft>
                          <a:spcPts val="0"/>
                        </a:spcAft>
                      </a:pPr>
                      <a:r>
                        <a:rPr lang="en-US" sz="700" dirty="0">
                          <a:effectLst/>
                        </a:rPr>
                        <a:t>- solid proofreading (&lt;5 errors)</a:t>
                      </a:r>
                      <a:endParaRPr lang="en-US" sz="700" dirty="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good clarity and focus </a:t>
                      </a:r>
                    </a:p>
                    <a:p>
                      <a:pPr marL="0" marR="0">
                        <a:spcBef>
                          <a:spcPts val="0"/>
                        </a:spcBef>
                        <a:spcAft>
                          <a:spcPts val="0"/>
                        </a:spcAft>
                      </a:pPr>
                      <a:r>
                        <a:rPr lang="en-US" sz="700">
                          <a:effectLst/>
                        </a:rPr>
                        <a:t>- some use of modifiers / joining strategies</a:t>
                      </a:r>
                    </a:p>
                    <a:p>
                      <a:pPr marL="0" marR="0">
                        <a:spcBef>
                          <a:spcPts val="0"/>
                        </a:spcBef>
                        <a:spcAft>
                          <a:spcPts val="0"/>
                        </a:spcAft>
                      </a:pPr>
                      <a:r>
                        <a:rPr lang="en-US" sz="700">
                          <a:effectLst/>
                        </a:rPr>
                        <a:t>- solid proofreading (&gt;3 errors)</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strongly focused sentences</a:t>
                      </a:r>
                    </a:p>
                    <a:p>
                      <a:pPr marL="0" marR="0">
                        <a:spcBef>
                          <a:spcPts val="0"/>
                        </a:spcBef>
                        <a:spcAft>
                          <a:spcPts val="0"/>
                        </a:spcAft>
                      </a:pPr>
                      <a:r>
                        <a:rPr lang="en-US" sz="700">
                          <a:effectLst/>
                        </a:rPr>
                        <a:t>- effective use of modifiers / joining strategies</a:t>
                      </a:r>
                    </a:p>
                    <a:p>
                      <a:pPr marL="0" marR="0">
                        <a:spcBef>
                          <a:spcPts val="0"/>
                        </a:spcBef>
                        <a:spcAft>
                          <a:spcPts val="0"/>
                        </a:spcAft>
                      </a:pPr>
                      <a:r>
                        <a:rPr lang="en-US" sz="700">
                          <a:effectLst/>
                        </a:rPr>
                        <a:t>- rigorous proofreading (&gt;2)</a:t>
                      </a:r>
                      <a:endParaRPr lang="en-US" sz="700">
                        <a:effectLst/>
                        <a:latin typeface="Times New Roman" panose="02020603050405020304" pitchFamily="18" charset="0"/>
                        <a:ea typeface="Times New Roman" panose="02020603050405020304" pitchFamily="18" charset="0"/>
                      </a:endParaRPr>
                    </a:p>
                  </a:txBody>
                  <a:tcPr marL="40925" marR="40925" marT="0" marB="0"/>
                </a:tc>
                <a:extLst>
                  <a:ext uri="{0D108BD9-81ED-4DB2-BD59-A6C34878D82A}">
                    <a16:rowId xmlns:a16="http://schemas.microsoft.com/office/drawing/2014/main" val="597225483"/>
                  </a:ext>
                </a:extLst>
              </a:tr>
              <a:tr h="594476">
                <a:tc rowSpan="3">
                  <a:txBody>
                    <a:bodyPr/>
                    <a:lstStyle/>
                    <a:p>
                      <a:pPr marL="0" marR="0">
                        <a:lnSpc>
                          <a:spcPct val="115000"/>
                        </a:lnSpc>
                        <a:spcBef>
                          <a:spcPts val="0"/>
                        </a:spcBef>
                        <a:spcAft>
                          <a:spcPts val="0"/>
                        </a:spcAft>
                      </a:pPr>
                      <a:r>
                        <a:rPr lang="en-US" sz="1000" dirty="0">
                          <a:effectLst/>
                        </a:rPr>
                        <a:t>3. Write essays that effectively incorporate both primary and secondary sources, some of which are discovered by the student through library research.</a:t>
                      </a:r>
                      <a:endParaRPr lang="en-US" sz="1000" dirty="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b="1">
                          <a:effectLst/>
                        </a:rPr>
                        <a:t>EVIDENCE</a:t>
                      </a:r>
                    </a:p>
                    <a:p>
                      <a:pPr marL="0" marR="0">
                        <a:spcBef>
                          <a:spcPts val="0"/>
                        </a:spcBef>
                        <a:spcAft>
                          <a:spcPts val="0"/>
                        </a:spcAft>
                      </a:pPr>
                      <a:r>
                        <a:rPr lang="en-US" sz="700" b="1">
                          <a:effectLst/>
                        </a:rPr>
                        <a:t>The textual support &amp; other evidence is  –</a:t>
                      </a:r>
                      <a:endParaRPr lang="en-US" sz="700" b="1">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inadequate</a:t>
                      </a:r>
                    </a:p>
                    <a:p>
                      <a:pPr marL="0" marR="0">
                        <a:spcBef>
                          <a:spcPts val="0"/>
                        </a:spcBef>
                        <a:spcAft>
                          <a:spcPts val="0"/>
                        </a:spcAft>
                      </a:pPr>
                      <a:r>
                        <a:rPr lang="en-US" sz="700">
                          <a:effectLst/>
                          <a:highlight>
                            <a:srgbClr val="FFFF00"/>
                          </a:highlight>
                        </a:rPr>
                        <a:t>- not relevant</a:t>
                      </a:r>
                      <a:endParaRPr lang="en-US" sz="700">
                        <a:effectLst/>
                      </a:endParaRPr>
                    </a:p>
                    <a:p>
                      <a:pPr marL="0" marR="0">
                        <a:spcBef>
                          <a:spcPts val="0"/>
                        </a:spcBef>
                        <a:spcAft>
                          <a:spcPts val="0"/>
                        </a:spcAft>
                      </a:pPr>
                      <a:r>
                        <a:rPr lang="en-US" sz="700">
                          <a:effectLst/>
                          <a:highlight>
                            <a:srgbClr val="FFFF00"/>
                          </a:highlight>
                        </a:rPr>
                        <a:t>- not analyzed</a:t>
                      </a:r>
                      <a:endParaRPr lang="en-US" sz="700">
                        <a:effectLst/>
                      </a:endParaRPr>
                    </a:p>
                    <a:p>
                      <a:pPr marL="0" marR="0">
                        <a:spcBef>
                          <a:spcPts val="0"/>
                        </a:spcBef>
                        <a:spcAft>
                          <a:spcPts val="0"/>
                        </a:spcAft>
                      </a:pPr>
                      <a:r>
                        <a:rPr lang="en-US" sz="700">
                          <a:effectLst/>
                        </a:rPr>
                        <a:t>- from inappropriate sources</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OK (makes the point)</a:t>
                      </a:r>
                    </a:p>
                    <a:p>
                      <a:pPr marL="0" marR="0">
                        <a:spcBef>
                          <a:spcPts val="0"/>
                        </a:spcBef>
                        <a:spcAft>
                          <a:spcPts val="0"/>
                        </a:spcAft>
                      </a:pPr>
                      <a:r>
                        <a:rPr lang="en-US" sz="700">
                          <a:effectLst/>
                        </a:rPr>
                        <a:t>- mostly relevant</a:t>
                      </a:r>
                    </a:p>
                    <a:p>
                      <a:pPr marL="0" marR="0">
                        <a:spcBef>
                          <a:spcPts val="0"/>
                        </a:spcBef>
                        <a:spcAft>
                          <a:spcPts val="0"/>
                        </a:spcAft>
                      </a:pPr>
                      <a:r>
                        <a:rPr lang="en-US" sz="700">
                          <a:effectLst/>
                        </a:rPr>
                        <a:t>- mostly analyzed </a:t>
                      </a:r>
                    </a:p>
                    <a:p>
                      <a:pPr marL="0" marR="0">
                        <a:spcBef>
                          <a:spcPts val="0"/>
                        </a:spcBef>
                        <a:spcAft>
                          <a:spcPts val="0"/>
                        </a:spcAft>
                      </a:pPr>
                      <a:r>
                        <a:rPr lang="en-US" sz="700">
                          <a:effectLst/>
                        </a:rPr>
                        <a:t>- mostly from appropriate sources</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solid (makes the point clearly)</a:t>
                      </a:r>
                    </a:p>
                    <a:p>
                      <a:pPr marL="0" marR="0">
                        <a:spcBef>
                          <a:spcPts val="0"/>
                        </a:spcBef>
                        <a:spcAft>
                          <a:spcPts val="0"/>
                        </a:spcAft>
                      </a:pPr>
                      <a:r>
                        <a:rPr lang="en-US" sz="700">
                          <a:effectLst/>
                        </a:rPr>
                        <a:t>- relevant </a:t>
                      </a:r>
                    </a:p>
                    <a:p>
                      <a:pPr marL="0" marR="0">
                        <a:spcBef>
                          <a:spcPts val="0"/>
                        </a:spcBef>
                        <a:spcAft>
                          <a:spcPts val="0"/>
                        </a:spcAft>
                      </a:pPr>
                      <a:r>
                        <a:rPr lang="en-US" sz="700">
                          <a:effectLst/>
                        </a:rPr>
                        <a:t>- analyzed</a:t>
                      </a:r>
                    </a:p>
                    <a:p>
                      <a:pPr marL="0" marR="0">
                        <a:spcBef>
                          <a:spcPts val="0"/>
                        </a:spcBef>
                        <a:spcAft>
                          <a:spcPts val="0"/>
                        </a:spcAft>
                      </a:pPr>
                      <a:r>
                        <a:rPr lang="en-US" sz="700">
                          <a:effectLst/>
                          <a:highlight>
                            <a:srgbClr val="FFFF00"/>
                          </a:highlight>
                        </a:rPr>
                        <a:t>- from appropriate sources</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convincing </a:t>
                      </a:r>
                    </a:p>
                    <a:p>
                      <a:pPr marL="0" marR="0">
                        <a:spcBef>
                          <a:spcPts val="0"/>
                        </a:spcBef>
                        <a:spcAft>
                          <a:spcPts val="0"/>
                        </a:spcAft>
                      </a:pPr>
                      <a:r>
                        <a:rPr lang="en-US" sz="700">
                          <a:effectLst/>
                        </a:rPr>
                        <a:t>- relevant</a:t>
                      </a:r>
                    </a:p>
                    <a:p>
                      <a:pPr marL="0" marR="0">
                        <a:spcBef>
                          <a:spcPts val="0"/>
                        </a:spcBef>
                        <a:spcAft>
                          <a:spcPts val="0"/>
                        </a:spcAft>
                      </a:pPr>
                      <a:r>
                        <a:rPr lang="en-US" sz="700">
                          <a:effectLst/>
                        </a:rPr>
                        <a:t>- analyzed</a:t>
                      </a:r>
                    </a:p>
                    <a:p>
                      <a:pPr marL="0" marR="0">
                        <a:spcBef>
                          <a:spcPts val="0"/>
                        </a:spcBef>
                        <a:spcAft>
                          <a:spcPts val="0"/>
                        </a:spcAft>
                      </a:pPr>
                      <a:r>
                        <a:rPr lang="en-US" sz="700">
                          <a:effectLst/>
                        </a:rPr>
                        <a:t>- from appropriate sources</a:t>
                      </a:r>
                      <a:endParaRPr lang="en-US" sz="700">
                        <a:effectLst/>
                        <a:latin typeface="Times New Roman" panose="02020603050405020304" pitchFamily="18" charset="0"/>
                        <a:ea typeface="Times New Roman" panose="02020603050405020304" pitchFamily="18" charset="0"/>
                      </a:endParaRPr>
                    </a:p>
                  </a:txBody>
                  <a:tcPr marL="40925" marR="40925" marT="0" marB="0"/>
                </a:tc>
                <a:extLst>
                  <a:ext uri="{0D108BD9-81ED-4DB2-BD59-A6C34878D82A}">
                    <a16:rowId xmlns:a16="http://schemas.microsoft.com/office/drawing/2014/main" val="2942842704"/>
                  </a:ext>
                </a:extLst>
              </a:tr>
              <a:tr h="475580">
                <a:tc vMerge="1">
                  <a:txBody>
                    <a:bodyPr/>
                    <a:lstStyle/>
                    <a:p>
                      <a:endParaRPr lang="en-US"/>
                    </a:p>
                  </a:txBody>
                  <a:tcPr/>
                </a:tc>
                <a:tc>
                  <a:txBody>
                    <a:bodyPr/>
                    <a:lstStyle/>
                    <a:p>
                      <a:pPr marL="0" marR="0">
                        <a:spcBef>
                          <a:spcPts val="0"/>
                        </a:spcBef>
                        <a:spcAft>
                          <a:spcPts val="0"/>
                        </a:spcAft>
                      </a:pPr>
                      <a:r>
                        <a:rPr lang="en-US" sz="700" b="1">
                          <a:effectLst/>
                        </a:rPr>
                        <a:t>INTEGRATING QUOTES</a:t>
                      </a:r>
                    </a:p>
                    <a:p>
                      <a:pPr marL="0" marR="0">
                        <a:spcBef>
                          <a:spcPts val="0"/>
                        </a:spcBef>
                        <a:spcAft>
                          <a:spcPts val="0"/>
                        </a:spcAft>
                      </a:pPr>
                      <a:r>
                        <a:rPr lang="en-US" sz="700" b="1">
                          <a:effectLst/>
                        </a:rPr>
                        <a:t>The quotes are –</a:t>
                      </a:r>
                      <a:endParaRPr lang="en-US" sz="700" b="1">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few or none (insufficient)</a:t>
                      </a:r>
                    </a:p>
                    <a:p>
                      <a:pPr marL="0" marR="0">
                        <a:spcBef>
                          <a:spcPts val="0"/>
                        </a:spcBef>
                        <a:spcAft>
                          <a:spcPts val="0"/>
                        </a:spcAft>
                      </a:pPr>
                      <a:r>
                        <a:rPr lang="en-US" sz="700">
                          <a:effectLst/>
                        </a:rPr>
                        <a:t>- not contextualized </a:t>
                      </a:r>
                    </a:p>
                    <a:p>
                      <a:pPr marL="0" marR="0">
                        <a:spcBef>
                          <a:spcPts val="0"/>
                        </a:spcBef>
                        <a:spcAft>
                          <a:spcPts val="0"/>
                        </a:spcAft>
                      </a:pPr>
                      <a:r>
                        <a:rPr lang="en-US" sz="700">
                          <a:effectLst/>
                        </a:rPr>
                        <a:t>- not effectively integrated</a:t>
                      </a:r>
                    </a:p>
                    <a:p>
                      <a:pPr marL="0" marR="0">
                        <a:spcBef>
                          <a:spcPts val="0"/>
                        </a:spcBef>
                        <a:spcAft>
                          <a:spcPts val="0"/>
                        </a:spcAft>
                      </a:pPr>
                      <a:r>
                        <a:rPr lang="en-US" sz="700">
                          <a:effectLst/>
                          <a:highlight>
                            <a:srgbClr val="FFFF00"/>
                          </a:highlight>
                        </a:rPr>
                        <a:t>- not effective as evidence</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a few (enough)</a:t>
                      </a:r>
                    </a:p>
                    <a:p>
                      <a:pPr marL="0" marR="0">
                        <a:spcBef>
                          <a:spcPts val="0"/>
                        </a:spcBef>
                        <a:spcAft>
                          <a:spcPts val="0"/>
                        </a:spcAft>
                      </a:pPr>
                      <a:r>
                        <a:rPr lang="en-US" sz="700">
                          <a:effectLst/>
                        </a:rPr>
                        <a:t>- contextualized </a:t>
                      </a:r>
                    </a:p>
                    <a:p>
                      <a:pPr marL="0" marR="0">
                        <a:spcBef>
                          <a:spcPts val="0"/>
                        </a:spcBef>
                        <a:spcAft>
                          <a:spcPts val="0"/>
                        </a:spcAft>
                      </a:pPr>
                      <a:r>
                        <a:rPr lang="en-US" sz="700">
                          <a:effectLst/>
                        </a:rPr>
                        <a:t>- correctly integrated</a:t>
                      </a:r>
                    </a:p>
                    <a:p>
                      <a:pPr marL="0" marR="0">
                        <a:spcBef>
                          <a:spcPts val="0"/>
                        </a:spcBef>
                        <a:spcAft>
                          <a:spcPts val="0"/>
                        </a:spcAft>
                      </a:pPr>
                      <a:r>
                        <a:rPr lang="en-US" sz="700">
                          <a:effectLst/>
                        </a:rPr>
                        <a:t>- relevant as evidence</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highlight>
                            <a:srgbClr val="FFFF00"/>
                          </a:highlight>
                        </a:rPr>
                        <a:t>- quite a few </a:t>
                      </a:r>
                      <a:endParaRPr lang="en-US" sz="700">
                        <a:effectLst/>
                      </a:endParaRPr>
                    </a:p>
                    <a:p>
                      <a:pPr marL="0" marR="0">
                        <a:spcBef>
                          <a:spcPts val="0"/>
                        </a:spcBef>
                        <a:spcAft>
                          <a:spcPts val="0"/>
                        </a:spcAft>
                      </a:pPr>
                      <a:r>
                        <a:rPr lang="en-US" sz="700">
                          <a:effectLst/>
                          <a:highlight>
                            <a:srgbClr val="FFFF00"/>
                          </a:highlight>
                        </a:rPr>
                        <a:t>- contextualized </a:t>
                      </a:r>
                      <a:endParaRPr lang="en-US" sz="700">
                        <a:effectLst/>
                      </a:endParaRPr>
                    </a:p>
                    <a:p>
                      <a:pPr marL="0" marR="0">
                        <a:spcBef>
                          <a:spcPts val="0"/>
                        </a:spcBef>
                        <a:spcAft>
                          <a:spcPts val="0"/>
                        </a:spcAft>
                      </a:pPr>
                      <a:r>
                        <a:rPr lang="en-US" sz="700">
                          <a:effectLst/>
                          <a:highlight>
                            <a:srgbClr val="FFFF00"/>
                          </a:highlight>
                        </a:rPr>
                        <a:t>- effectively integrated</a:t>
                      </a:r>
                      <a:endParaRPr lang="en-US" sz="700">
                        <a:effectLst/>
                      </a:endParaRPr>
                    </a:p>
                    <a:p>
                      <a:pPr marL="0" marR="0">
                        <a:spcBef>
                          <a:spcPts val="0"/>
                        </a:spcBef>
                        <a:spcAft>
                          <a:spcPts val="0"/>
                        </a:spcAft>
                      </a:pPr>
                      <a:r>
                        <a:rPr lang="en-US" sz="700">
                          <a:effectLst/>
                        </a:rPr>
                        <a:t>- effective evidence</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lots, w/o taking over</a:t>
                      </a:r>
                    </a:p>
                    <a:p>
                      <a:pPr marL="0" marR="0">
                        <a:spcBef>
                          <a:spcPts val="0"/>
                        </a:spcBef>
                        <a:spcAft>
                          <a:spcPts val="0"/>
                        </a:spcAft>
                      </a:pPr>
                      <a:r>
                        <a:rPr lang="en-US" sz="700">
                          <a:effectLst/>
                        </a:rPr>
                        <a:t>- contextualized</a:t>
                      </a:r>
                    </a:p>
                    <a:p>
                      <a:pPr marL="0" marR="0">
                        <a:spcBef>
                          <a:spcPts val="0"/>
                        </a:spcBef>
                        <a:spcAft>
                          <a:spcPts val="0"/>
                        </a:spcAft>
                      </a:pPr>
                      <a:r>
                        <a:rPr lang="en-US" sz="700">
                          <a:effectLst/>
                        </a:rPr>
                        <a:t>- elegantly integrated</a:t>
                      </a:r>
                    </a:p>
                    <a:p>
                      <a:pPr marL="0" marR="0">
                        <a:spcBef>
                          <a:spcPts val="0"/>
                        </a:spcBef>
                        <a:spcAft>
                          <a:spcPts val="0"/>
                        </a:spcAft>
                      </a:pPr>
                      <a:r>
                        <a:rPr lang="en-US" sz="700">
                          <a:effectLst/>
                        </a:rPr>
                        <a:t>- convincing evidence</a:t>
                      </a:r>
                      <a:endParaRPr lang="en-US" sz="700">
                        <a:effectLst/>
                        <a:latin typeface="Times New Roman" panose="02020603050405020304" pitchFamily="18" charset="0"/>
                        <a:ea typeface="Times New Roman" panose="02020603050405020304" pitchFamily="18" charset="0"/>
                      </a:endParaRPr>
                    </a:p>
                  </a:txBody>
                  <a:tcPr marL="40925" marR="40925" marT="0" marB="0"/>
                </a:tc>
                <a:extLst>
                  <a:ext uri="{0D108BD9-81ED-4DB2-BD59-A6C34878D82A}">
                    <a16:rowId xmlns:a16="http://schemas.microsoft.com/office/drawing/2014/main" val="3770279122"/>
                  </a:ext>
                </a:extLst>
              </a:tr>
              <a:tr h="237791">
                <a:tc vMerge="1">
                  <a:txBody>
                    <a:bodyPr/>
                    <a:lstStyle/>
                    <a:p>
                      <a:endParaRPr lang="en-US"/>
                    </a:p>
                  </a:txBody>
                  <a:tcPr/>
                </a:tc>
                <a:tc>
                  <a:txBody>
                    <a:bodyPr/>
                    <a:lstStyle/>
                    <a:p>
                      <a:pPr marL="0" marR="0">
                        <a:spcBef>
                          <a:spcPts val="0"/>
                        </a:spcBef>
                        <a:spcAft>
                          <a:spcPts val="0"/>
                        </a:spcAft>
                      </a:pPr>
                      <a:r>
                        <a:rPr lang="en-US" sz="700" b="1" dirty="0">
                          <a:effectLst/>
                        </a:rPr>
                        <a:t>MLA FORMAT</a:t>
                      </a:r>
                    </a:p>
                    <a:p>
                      <a:pPr marL="0" marR="0">
                        <a:spcBef>
                          <a:spcPts val="0"/>
                        </a:spcBef>
                        <a:spcAft>
                          <a:spcPts val="0"/>
                        </a:spcAft>
                      </a:pPr>
                      <a:r>
                        <a:rPr lang="en-US" sz="700" b="1" dirty="0">
                          <a:effectLst/>
                        </a:rPr>
                        <a:t>The writer has – </a:t>
                      </a:r>
                      <a:endParaRPr lang="en-US" sz="700" b="1" dirty="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Not used MLA </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highlight>
                            <a:srgbClr val="FFFF00"/>
                          </a:highlight>
                        </a:rPr>
                        <a:t>- Used MLA (some errors)</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a:effectLst/>
                        </a:rPr>
                        <a:t>- Used MLA correctly</a:t>
                      </a:r>
                      <a:endParaRPr lang="en-US" sz="700">
                        <a:effectLst/>
                        <a:latin typeface="Times New Roman" panose="02020603050405020304" pitchFamily="18" charset="0"/>
                        <a:ea typeface="Times New Roman" panose="02020603050405020304" pitchFamily="18" charset="0"/>
                      </a:endParaRPr>
                    </a:p>
                  </a:txBody>
                  <a:tcPr marL="40925" marR="40925" marT="0" marB="0"/>
                </a:tc>
                <a:tc>
                  <a:txBody>
                    <a:bodyPr/>
                    <a:lstStyle/>
                    <a:p>
                      <a:pPr marL="0" marR="0">
                        <a:spcBef>
                          <a:spcPts val="0"/>
                        </a:spcBef>
                        <a:spcAft>
                          <a:spcPts val="0"/>
                        </a:spcAft>
                      </a:pPr>
                      <a:r>
                        <a:rPr lang="en-US" sz="700" dirty="0">
                          <a:effectLst/>
                        </a:rPr>
                        <a:t>- Used MLA correctly</a:t>
                      </a:r>
                      <a:endParaRPr lang="en-US" sz="700" dirty="0">
                        <a:effectLst/>
                        <a:latin typeface="Times New Roman" panose="02020603050405020304" pitchFamily="18" charset="0"/>
                        <a:ea typeface="Times New Roman" panose="02020603050405020304" pitchFamily="18" charset="0"/>
                      </a:endParaRPr>
                    </a:p>
                  </a:txBody>
                  <a:tcPr marL="40925" marR="40925" marT="0" marB="0"/>
                </a:tc>
                <a:extLst>
                  <a:ext uri="{0D108BD9-81ED-4DB2-BD59-A6C34878D82A}">
                    <a16:rowId xmlns:a16="http://schemas.microsoft.com/office/drawing/2014/main" val="2610767036"/>
                  </a:ext>
                </a:extLst>
              </a:tr>
            </a:tbl>
          </a:graphicData>
        </a:graphic>
      </p:graphicFrame>
    </p:spTree>
    <p:extLst>
      <p:ext uri="{BB962C8B-B14F-4D97-AF65-F5344CB8AC3E}">
        <p14:creationId xmlns:p14="http://schemas.microsoft.com/office/powerpoint/2010/main" val="1172895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how that rubric might turn into an SLO score: </a:t>
            </a:r>
          </a:p>
        </p:txBody>
      </p:sp>
      <p:sp>
        <p:nvSpPr>
          <p:cNvPr id="3" name="Content Placeholder 2"/>
          <p:cNvSpPr>
            <a:spLocks noGrp="1"/>
          </p:cNvSpPr>
          <p:nvPr>
            <p:ph idx="1"/>
          </p:nvPr>
        </p:nvSpPr>
        <p:spPr>
          <a:xfrm>
            <a:off x="1264011" y="2620278"/>
            <a:ext cx="8825659" cy="3416300"/>
          </a:xfrm>
        </p:spPr>
        <p:txBody>
          <a:bodyPr vert="horz" lIns="91440" tIns="45720" rIns="91440" bIns="45720" rtlCol="0" anchor="t">
            <a:normAutofit/>
          </a:bodyPr>
          <a:lstStyle/>
          <a:p>
            <a:pPr lvl="1">
              <a:buFont typeface="Arial" panose="020B0604020202020204" pitchFamily="34" charset="0"/>
              <a:buChar char="•"/>
            </a:pPr>
            <a:r>
              <a:rPr lang="en-US" sz="3000" dirty="0">
                <a:solidFill>
                  <a:schemeClr val="tx1"/>
                </a:solidFill>
              </a:rPr>
              <a:t>SLO 1: Responses between the 3/5 and 4/5 column = 3/5</a:t>
            </a:r>
          </a:p>
          <a:p>
            <a:pPr lvl="1">
              <a:buFont typeface="Arial" panose="020B0604020202020204" pitchFamily="34" charset="0"/>
              <a:buChar char="•"/>
            </a:pPr>
            <a:r>
              <a:rPr lang="en-US" sz="3000" dirty="0">
                <a:solidFill>
                  <a:schemeClr val="tx1"/>
                </a:solidFill>
              </a:rPr>
              <a:t>SLO 2: Responses mostly in the 1/5 column, with some 3/5 and one 4/5 = 2/5</a:t>
            </a:r>
          </a:p>
          <a:p>
            <a:pPr lvl="1">
              <a:buFont typeface="Arial" panose="020B0604020202020204" pitchFamily="34" charset="0"/>
              <a:buChar char="•"/>
            </a:pPr>
            <a:r>
              <a:rPr lang="en-US" sz="3000" dirty="0">
                <a:solidFill>
                  <a:schemeClr val="tx1"/>
                </a:solidFill>
              </a:rPr>
              <a:t>SLO 3: Responses range from 1/5 to 4/5 (not much between) = 2/5</a:t>
            </a:r>
          </a:p>
          <a:p>
            <a:pPr marL="457200" lvl="1" indent="0">
              <a:buNone/>
            </a:pPr>
            <a:endParaRPr lang="en-US" sz="3000" dirty="0">
              <a:solidFill>
                <a:schemeClr val="tx1"/>
              </a:solidFill>
            </a:endParaRPr>
          </a:p>
        </p:txBody>
      </p:sp>
    </p:spTree>
    <p:extLst>
      <p:ext uri="{BB962C8B-B14F-4D97-AF65-F5344CB8AC3E}">
        <p14:creationId xmlns:p14="http://schemas.microsoft.com/office/powerpoint/2010/main" val="2099487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Who this presentation is for</a:t>
            </a:r>
          </a:p>
        </p:txBody>
      </p:sp>
      <p:sp>
        <p:nvSpPr>
          <p:cNvPr id="3" name="Content Placeholder 2"/>
          <p:cNvSpPr>
            <a:spLocks noGrp="1"/>
          </p:cNvSpPr>
          <p:nvPr>
            <p:ph idx="1"/>
          </p:nvPr>
        </p:nvSpPr>
        <p:spPr>
          <a:xfrm>
            <a:off x="1251850" y="2569029"/>
            <a:ext cx="8825659" cy="3459480"/>
          </a:xfrm>
        </p:spPr>
        <p:txBody>
          <a:bodyPr vert="horz" lIns="91440" tIns="45720" rIns="91440" bIns="45720" rtlCol="0" anchor="t">
            <a:normAutofit lnSpcReduction="10000"/>
          </a:bodyPr>
          <a:lstStyle/>
          <a:p>
            <a:pPr marL="57150" indent="0">
              <a:buNone/>
            </a:pPr>
            <a:r>
              <a:rPr lang="en-US" sz="2600" dirty="0">
                <a:solidFill>
                  <a:schemeClr val="tx1"/>
                </a:solidFill>
              </a:rPr>
              <a:t>Instructional faculty who are going to try to capture SLO data this semester (Fall 2017), who perhaps</a:t>
            </a:r>
          </a:p>
          <a:p>
            <a:pPr>
              <a:buFont typeface="Arial" panose="020B0604020202020204" pitchFamily="34" charset="0"/>
              <a:buChar char="•"/>
            </a:pPr>
            <a:r>
              <a:rPr lang="en-US" sz="2600" dirty="0">
                <a:solidFill>
                  <a:schemeClr val="tx1"/>
                </a:solidFill>
              </a:rPr>
              <a:t>Have never done this before</a:t>
            </a:r>
          </a:p>
          <a:p>
            <a:pPr>
              <a:buFont typeface="Arial" panose="020B0604020202020204" pitchFamily="34" charset="0"/>
              <a:buChar char="•"/>
            </a:pPr>
            <a:r>
              <a:rPr lang="en-US" sz="2600" dirty="0">
                <a:solidFill>
                  <a:schemeClr val="tx1"/>
                </a:solidFill>
              </a:rPr>
              <a:t>Have done this before, but not this way</a:t>
            </a:r>
          </a:p>
          <a:p>
            <a:pPr>
              <a:buFont typeface="Arial" panose="020B0604020202020204" pitchFamily="34" charset="0"/>
              <a:buChar char="•"/>
            </a:pPr>
            <a:r>
              <a:rPr lang="en-US" sz="2600" dirty="0">
                <a:solidFill>
                  <a:schemeClr val="tx1"/>
                </a:solidFill>
              </a:rPr>
              <a:t>Use a process that takes a lot of time</a:t>
            </a:r>
          </a:p>
          <a:p>
            <a:pPr>
              <a:buFont typeface="Arial" panose="020B0604020202020204" pitchFamily="34" charset="0"/>
              <a:buChar char="•"/>
            </a:pPr>
            <a:r>
              <a:rPr lang="en-US" sz="2600" dirty="0">
                <a:solidFill>
                  <a:schemeClr val="tx1"/>
                </a:solidFill>
              </a:rPr>
              <a:t>Use a process that summarizes results</a:t>
            </a:r>
          </a:p>
          <a:p>
            <a:pPr>
              <a:buFont typeface="Arial" panose="020B0604020202020204" pitchFamily="34" charset="0"/>
              <a:buChar char="•"/>
            </a:pPr>
            <a:r>
              <a:rPr lang="en-US" sz="2600" dirty="0">
                <a:solidFill>
                  <a:schemeClr val="tx1"/>
                </a:solidFill>
              </a:rPr>
              <a:t>Would just like to try something easier</a:t>
            </a:r>
          </a:p>
          <a:p>
            <a:pPr lvl="1">
              <a:buFont typeface="Arial" panose="020B0604020202020204" pitchFamily="34" charset="0"/>
              <a:buChar char="•"/>
            </a:pPr>
            <a:endParaRPr lang="en-US" sz="2400" dirty="0">
              <a:solidFill>
                <a:schemeClr val="tx1"/>
              </a:solidFill>
            </a:endParaRPr>
          </a:p>
          <a:p>
            <a:pPr marL="457200" lvl="1" indent="0">
              <a:buNone/>
            </a:pPr>
            <a:endParaRPr lang="en-US" sz="3000" b="1" dirty="0">
              <a:solidFill>
                <a:schemeClr val="tx1"/>
              </a:solidFill>
            </a:endParaRPr>
          </a:p>
        </p:txBody>
      </p:sp>
    </p:spTree>
    <p:extLst>
      <p:ext uri="{BB962C8B-B14F-4D97-AF65-F5344CB8AC3E}">
        <p14:creationId xmlns:p14="http://schemas.microsoft.com/office/powerpoint/2010/main" val="986976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You can align graded assignments to SLOs</a:t>
            </a:r>
          </a:p>
        </p:txBody>
      </p:sp>
      <p:sp>
        <p:nvSpPr>
          <p:cNvPr id="3" name="Content Placeholder 2"/>
          <p:cNvSpPr>
            <a:spLocks noGrp="1"/>
          </p:cNvSpPr>
          <p:nvPr>
            <p:ph idx="1"/>
          </p:nvPr>
        </p:nvSpPr>
        <p:spPr>
          <a:xfrm>
            <a:off x="1264011" y="2620278"/>
            <a:ext cx="8825659" cy="3416300"/>
          </a:xfrm>
        </p:spPr>
        <p:txBody>
          <a:bodyPr vert="horz" lIns="91440" tIns="45720" rIns="91440" bIns="45720" rtlCol="0" anchor="t">
            <a:normAutofit fontScale="85000" lnSpcReduction="10000"/>
          </a:bodyPr>
          <a:lstStyle/>
          <a:p>
            <a:pPr marL="57150" indent="0">
              <a:buNone/>
            </a:pPr>
            <a:r>
              <a:rPr lang="en-US" sz="3200" dirty="0">
                <a:solidFill>
                  <a:schemeClr val="tx1"/>
                </a:solidFill>
              </a:rPr>
              <a:t>In some disciplines, there’s no single end-of-semester summary assignment: faculty test students on a series of related skills throughout the semester.</a:t>
            </a:r>
          </a:p>
          <a:p>
            <a:pPr marL="57150" indent="0">
              <a:buNone/>
            </a:pPr>
            <a:r>
              <a:rPr lang="en-US" sz="3200" dirty="0">
                <a:solidFill>
                  <a:schemeClr val="tx1"/>
                </a:solidFill>
              </a:rPr>
              <a:t>If this sounds like what you do, you can align specific graded assignments along the way with specific course learning outcomes. Thus, some of your assignment grades will double as SLO scores. </a:t>
            </a:r>
          </a:p>
        </p:txBody>
      </p:sp>
    </p:spTree>
    <p:extLst>
      <p:ext uri="{BB962C8B-B14F-4D97-AF65-F5344CB8AC3E}">
        <p14:creationId xmlns:p14="http://schemas.microsoft.com/office/powerpoint/2010/main" val="1858938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Here’s an example from Biology. Note how the task echoes the specific SLO exactly, and how the student’s grade doubles as an SLO score. </a:t>
            </a:r>
          </a:p>
        </p:txBody>
      </p:sp>
      <p:sp>
        <p:nvSpPr>
          <p:cNvPr id="3" name="Content Placeholder 2"/>
          <p:cNvSpPr>
            <a:spLocks noGrp="1"/>
          </p:cNvSpPr>
          <p:nvPr>
            <p:ph idx="1"/>
          </p:nvPr>
        </p:nvSpPr>
        <p:spPr>
          <a:xfrm>
            <a:off x="1264011" y="2620278"/>
            <a:ext cx="8825659" cy="3416300"/>
          </a:xfrm>
        </p:spPr>
        <p:txBody>
          <a:bodyPr vert="horz" lIns="91440" tIns="45720" rIns="91440" bIns="45720" rtlCol="0" anchor="t">
            <a:normAutofit/>
          </a:bodyPr>
          <a:lstStyle/>
          <a:p>
            <a:pPr marL="457200" lvl="1" indent="0">
              <a:buNone/>
            </a:pPr>
            <a:r>
              <a:rPr lang="en-US" sz="3000" dirty="0">
                <a:solidFill>
                  <a:schemeClr val="tx1"/>
                </a:solidFill>
              </a:rPr>
              <a:t>BIOL 100 </a:t>
            </a:r>
          </a:p>
          <a:p>
            <a:pPr marL="457200" lvl="1" indent="0">
              <a:buNone/>
            </a:pPr>
            <a:endParaRPr lang="en-US" sz="3000" dirty="0">
              <a:solidFill>
                <a:schemeClr val="tx1"/>
              </a:solidFill>
            </a:endParaRPr>
          </a:p>
        </p:txBody>
      </p:sp>
      <p:graphicFrame>
        <p:nvGraphicFramePr>
          <p:cNvPr id="4" name="Table 3">
            <a:extLst>
              <a:ext uri="{FF2B5EF4-FFF2-40B4-BE49-F238E27FC236}">
                <a16:creationId xmlns:a16="http://schemas.microsoft.com/office/drawing/2014/main" id="{DBC1C712-8B4B-47B8-8B5A-34FE60600D37}"/>
              </a:ext>
            </a:extLst>
          </p:cNvPr>
          <p:cNvGraphicFramePr>
            <a:graphicFrameLocks noGrp="1"/>
          </p:cNvGraphicFramePr>
          <p:nvPr>
            <p:extLst>
              <p:ext uri="{D42A27DB-BD31-4B8C-83A1-F6EECF244321}">
                <p14:modId xmlns:p14="http://schemas.microsoft.com/office/powerpoint/2010/main" val="2915221271"/>
              </p:ext>
            </p:extLst>
          </p:nvPr>
        </p:nvGraphicFramePr>
        <p:xfrm>
          <a:off x="1828025" y="3227184"/>
          <a:ext cx="7609589" cy="3200400"/>
        </p:xfrm>
        <a:graphic>
          <a:graphicData uri="http://schemas.openxmlformats.org/drawingml/2006/table">
            <a:tbl>
              <a:tblPr firstRow="1" bandRow="1">
                <a:tableStyleId>{5C22544A-7EE6-4342-B048-85BDC9FD1C3A}</a:tableStyleId>
              </a:tblPr>
              <a:tblGrid>
                <a:gridCol w="2837254">
                  <a:extLst>
                    <a:ext uri="{9D8B030D-6E8A-4147-A177-3AD203B41FA5}">
                      <a16:colId xmlns:a16="http://schemas.microsoft.com/office/drawing/2014/main" val="2817061806"/>
                    </a:ext>
                  </a:extLst>
                </a:gridCol>
                <a:gridCol w="2892793">
                  <a:extLst>
                    <a:ext uri="{9D8B030D-6E8A-4147-A177-3AD203B41FA5}">
                      <a16:colId xmlns:a16="http://schemas.microsoft.com/office/drawing/2014/main" val="870133132"/>
                    </a:ext>
                  </a:extLst>
                </a:gridCol>
                <a:gridCol w="1879542">
                  <a:extLst>
                    <a:ext uri="{9D8B030D-6E8A-4147-A177-3AD203B41FA5}">
                      <a16:colId xmlns:a16="http://schemas.microsoft.com/office/drawing/2014/main" val="364992025"/>
                    </a:ext>
                  </a:extLst>
                </a:gridCol>
              </a:tblGrid>
              <a:tr h="0">
                <a:tc>
                  <a:txBody>
                    <a:bodyPr/>
                    <a:lstStyle/>
                    <a:p>
                      <a:r>
                        <a:rPr lang="en-US" dirty="0"/>
                        <a:t>SLO </a:t>
                      </a:r>
                    </a:p>
                  </a:txBody>
                  <a:tcPr/>
                </a:tc>
                <a:tc>
                  <a:txBody>
                    <a:bodyPr/>
                    <a:lstStyle/>
                    <a:p>
                      <a:r>
                        <a:rPr lang="en-US" dirty="0"/>
                        <a:t>Assignment</a:t>
                      </a:r>
                    </a:p>
                  </a:txBody>
                  <a:tcPr/>
                </a:tc>
                <a:tc>
                  <a:txBody>
                    <a:bodyPr/>
                    <a:lstStyle/>
                    <a:p>
                      <a:r>
                        <a:rPr lang="en-US" dirty="0"/>
                        <a:t>Grades</a:t>
                      </a:r>
                      <a:r>
                        <a:rPr lang="en-US" baseline="0" dirty="0"/>
                        <a:t> translate to SLO scores</a:t>
                      </a:r>
                      <a:endParaRPr lang="en-US" dirty="0"/>
                    </a:p>
                  </a:txBody>
                  <a:tcPr/>
                </a:tc>
                <a:extLst>
                  <a:ext uri="{0D108BD9-81ED-4DB2-BD59-A6C34878D82A}">
                    <a16:rowId xmlns:a16="http://schemas.microsoft.com/office/drawing/2014/main" val="360740662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accent5">
                              <a:lumMod val="75000"/>
                            </a:schemeClr>
                          </a:solidFill>
                        </a:rPr>
                        <a:t>1: Students will be able to perform, document, and analyze scientific experiments, and apply critical thinking to explain laboratory results.</a:t>
                      </a:r>
                    </a:p>
                    <a:p>
                      <a:endParaRPr lang="en-US" dirty="0"/>
                    </a:p>
                  </a:txBody>
                  <a:tcPr/>
                </a:tc>
                <a:tc>
                  <a:txBody>
                    <a:bodyPr/>
                    <a:lstStyle/>
                    <a:p>
                      <a:r>
                        <a:rPr lang="en-US" sz="1800" dirty="0"/>
                        <a:t>Design and perform an experiment, according to the criteria explained in class. Explain the results, and analyze their significance.</a:t>
                      </a:r>
                      <a:endParaRPr lang="en-US" dirty="0"/>
                    </a:p>
                  </a:txBody>
                  <a:tcPr/>
                </a:tc>
                <a:tc>
                  <a:txBody>
                    <a:bodyPr/>
                    <a:lstStyle/>
                    <a:p>
                      <a:r>
                        <a:rPr lang="en-US" dirty="0"/>
                        <a:t>B-  (4/5)</a:t>
                      </a:r>
                    </a:p>
                    <a:p>
                      <a:endParaRPr lang="en-US" dirty="0"/>
                    </a:p>
                    <a:p>
                      <a:r>
                        <a:rPr lang="en-US" dirty="0"/>
                        <a:t>A (5/5)</a:t>
                      </a:r>
                    </a:p>
                    <a:p>
                      <a:endParaRPr lang="en-US" dirty="0"/>
                    </a:p>
                    <a:p>
                      <a:r>
                        <a:rPr lang="en-US" dirty="0"/>
                        <a:t>C  (3/5)</a:t>
                      </a:r>
                    </a:p>
                    <a:p>
                      <a:endParaRPr lang="en-US" dirty="0"/>
                    </a:p>
                    <a:p>
                      <a:endParaRPr lang="en-US" dirty="0"/>
                    </a:p>
                  </a:txBody>
                  <a:tcPr/>
                </a:tc>
                <a:extLst>
                  <a:ext uri="{0D108BD9-81ED-4DB2-BD59-A6C34878D82A}">
                    <a16:rowId xmlns:a16="http://schemas.microsoft.com/office/drawing/2014/main" val="2213722082"/>
                  </a:ext>
                </a:extLst>
              </a:tr>
            </a:tbl>
          </a:graphicData>
        </a:graphic>
      </p:graphicFrame>
    </p:spTree>
    <p:extLst>
      <p:ext uri="{BB962C8B-B14F-4D97-AF65-F5344CB8AC3E}">
        <p14:creationId xmlns:p14="http://schemas.microsoft.com/office/powerpoint/2010/main" val="2350822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You can align exit quiz questions to SLOs</a:t>
            </a:r>
          </a:p>
        </p:txBody>
      </p:sp>
      <p:sp>
        <p:nvSpPr>
          <p:cNvPr id="3" name="Content Placeholder 2"/>
          <p:cNvSpPr>
            <a:spLocks noGrp="1"/>
          </p:cNvSpPr>
          <p:nvPr>
            <p:ph idx="1"/>
          </p:nvPr>
        </p:nvSpPr>
        <p:spPr>
          <a:xfrm>
            <a:off x="1264011" y="2365695"/>
            <a:ext cx="8825659" cy="3670883"/>
          </a:xfrm>
        </p:spPr>
        <p:txBody>
          <a:bodyPr vert="horz" lIns="91440" tIns="45720" rIns="91440" bIns="45720" rtlCol="0" anchor="t">
            <a:normAutofit/>
          </a:bodyPr>
          <a:lstStyle/>
          <a:p>
            <a:pPr marL="57150" indent="0">
              <a:buNone/>
            </a:pPr>
            <a:r>
              <a:rPr lang="en-US" sz="3200" dirty="0">
                <a:solidFill>
                  <a:schemeClr val="tx1"/>
                </a:solidFill>
              </a:rPr>
              <a:t>In many disciplines, students take an exit exam with multiple questions. </a:t>
            </a:r>
          </a:p>
          <a:p>
            <a:pPr marL="57150" indent="0">
              <a:buNone/>
            </a:pPr>
            <a:r>
              <a:rPr lang="en-US" sz="3200" dirty="0">
                <a:solidFill>
                  <a:schemeClr val="tx1"/>
                </a:solidFill>
              </a:rPr>
              <a:t>If this sounds like something you do or want to do, you can align specific questions to specific SLOs, and use the score students get on each to generate their SLO score. </a:t>
            </a:r>
          </a:p>
        </p:txBody>
      </p:sp>
    </p:spTree>
    <p:extLst>
      <p:ext uri="{BB962C8B-B14F-4D97-AF65-F5344CB8AC3E}">
        <p14:creationId xmlns:p14="http://schemas.microsoft.com/office/powerpoint/2010/main" val="967045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Here’s an example from Business. (Warning: Facetious quiz questions included. I made them up as examples.)</a:t>
            </a:r>
          </a:p>
        </p:txBody>
      </p:sp>
      <p:sp>
        <p:nvSpPr>
          <p:cNvPr id="3" name="Content Placeholder 2"/>
          <p:cNvSpPr>
            <a:spLocks noGrp="1"/>
          </p:cNvSpPr>
          <p:nvPr>
            <p:ph idx="1"/>
          </p:nvPr>
        </p:nvSpPr>
        <p:spPr>
          <a:xfrm>
            <a:off x="1264011" y="2365695"/>
            <a:ext cx="8825659" cy="3670883"/>
          </a:xfrm>
        </p:spPr>
        <p:txBody>
          <a:bodyPr vert="horz" lIns="91440" tIns="45720" rIns="91440" bIns="45720" rtlCol="0" anchor="t">
            <a:normAutofit/>
          </a:bodyPr>
          <a:lstStyle/>
          <a:p>
            <a:pPr marL="457200" lvl="1" indent="0">
              <a:buNone/>
            </a:pPr>
            <a:r>
              <a:rPr lang="en-US" sz="2400" dirty="0">
                <a:solidFill>
                  <a:schemeClr val="tx1"/>
                </a:solidFill>
              </a:rPr>
              <a:t>BUS 180 (Marketing)</a:t>
            </a:r>
          </a:p>
          <a:p>
            <a:pPr marL="457200" lvl="1" indent="0">
              <a:buNone/>
            </a:pPr>
            <a:endParaRPr lang="en-US" sz="3000" dirty="0">
              <a:solidFill>
                <a:schemeClr val="tx1"/>
              </a:solidFill>
            </a:endParaRPr>
          </a:p>
        </p:txBody>
      </p:sp>
      <p:graphicFrame>
        <p:nvGraphicFramePr>
          <p:cNvPr id="5" name="Table 4">
            <a:extLst>
              <a:ext uri="{FF2B5EF4-FFF2-40B4-BE49-F238E27FC236}">
                <a16:creationId xmlns:a16="http://schemas.microsoft.com/office/drawing/2014/main" id="{91605F73-1037-4BCA-9178-923C77803110}"/>
              </a:ext>
            </a:extLst>
          </p:cNvPr>
          <p:cNvGraphicFramePr>
            <a:graphicFrameLocks noGrp="1"/>
          </p:cNvGraphicFramePr>
          <p:nvPr>
            <p:extLst>
              <p:ext uri="{D42A27DB-BD31-4B8C-83A1-F6EECF244321}">
                <p14:modId xmlns:p14="http://schemas.microsoft.com/office/powerpoint/2010/main" val="1244535903"/>
              </p:ext>
            </p:extLst>
          </p:nvPr>
        </p:nvGraphicFramePr>
        <p:xfrm>
          <a:off x="900093" y="2841247"/>
          <a:ext cx="9863701" cy="3906520"/>
        </p:xfrm>
        <a:graphic>
          <a:graphicData uri="http://schemas.openxmlformats.org/drawingml/2006/table">
            <a:tbl>
              <a:tblPr firstRow="1" bandRow="1">
                <a:tableStyleId>{5C22544A-7EE6-4342-B048-85BDC9FD1C3A}</a:tableStyleId>
              </a:tblPr>
              <a:tblGrid>
                <a:gridCol w="2870718">
                  <a:extLst>
                    <a:ext uri="{9D8B030D-6E8A-4147-A177-3AD203B41FA5}">
                      <a16:colId xmlns:a16="http://schemas.microsoft.com/office/drawing/2014/main" val="4211445092"/>
                    </a:ext>
                  </a:extLst>
                </a:gridCol>
                <a:gridCol w="5564778">
                  <a:extLst>
                    <a:ext uri="{9D8B030D-6E8A-4147-A177-3AD203B41FA5}">
                      <a16:colId xmlns:a16="http://schemas.microsoft.com/office/drawing/2014/main" val="607872193"/>
                    </a:ext>
                  </a:extLst>
                </a:gridCol>
                <a:gridCol w="1428205">
                  <a:extLst>
                    <a:ext uri="{9D8B030D-6E8A-4147-A177-3AD203B41FA5}">
                      <a16:colId xmlns:a16="http://schemas.microsoft.com/office/drawing/2014/main" val="1544718126"/>
                    </a:ext>
                  </a:extLst>
                </a:gridCol>
              </a:tblGrid>
              <a:tr h="370840">
                <a:tc>
                  <a:txBody>
                    <a:bodyPr/>
                    <a:lstStyle/>
                    <a:p>
                      <a:r>
                        <a:rPr lang="en-US" dirty="0"/>
                        <a:t>SLOs</a:t>
                      </a:r>
                    </a:p>
                  </a:txBody>
                  <a:tcPr/>
                </a:tc>
                <a:tc>
                  <a:txBody>
                    <a:bodyPr/>
                    <a:lstStyle/>
                    <a:p>
                      <a:r>
                        <a:rPr lang="en-US" dirty="0"/>
                        <a:t>Quiz questions</a:t>
                      </a:r>
                    </a:p>
                  </a:txBody>
                  <a:tcPr/>
                </a:tc>
                <a:tc>
                  <a:txBody>
                    <a:bodyPr/>
                    <a:lstStyle/>
                    <a:p>
                      <a:r>
                        <a:rPr lang="en-US" dirty="0"/>
                        <a:t>5</a:t>
                      </a:r>
                      <a:r>
                        <a:rPr lang="en-US" baseline="0" dirty="0"/>
                        <a:t> pts each</a:t>
                      </a:r>
                      <a:endParaRPr lang="en-US" dirty="0"/>
                    </a:p>
                  </a:txBody>
                  <a:tcPr/>
                </a:tc>
                <a:extLst>
                  <a:ext uri="{0D108BD9-81ED-4DB2-BD59-A6C34878D82A}">
                    <a16:rowId xmlns:a16="http://schemas.microsoft.com/office/drawing/2014/main" val="3981262256"/>
                  </a:ext>
                </a:extLst>
              </a:tr>
              <a:tr h="370840">
                <a:tc>
                  <a:txBody>
                    <a:bodyPr/>
                    <a:lstStyle/>
                    <a:p>
                      <a:r>
                        <a:rPr lang="en-US" sz="1600" dirty="0"/>
                        <a:t>Identify and communicate the purpose and role of marketing</a:t>
                      </a:r>
                    </a:p>
                  </a:txBody>
                  <a:tcPr/>
                </a:tc>
                <a:tc>
                  <a:txBody>
                    <a:bodyPr/>
                    <a:lstStyle/>
                    <a:p>
                      <a:r>
                        <a:rPr lang="en-US" sz="1600" dirty="0"/>
                        <a:t>1. What is the purpose and role of marketing?</a:t>
                      </a:r>
                    </a:p>
                  </a:txBody>
                  <a:tcPr/>
                </a:tc>
                <a:tc>
                  <a:txBody>
                    <a:bodyPr/>
                    <a:lstStyle/>
                    <a:p>
                      <a:r>
                        <a:rPr lang="en-US" sz="1600" dirty="0"/>
                        <a:t>3/5</a:t>
                      </a:r>
                    </a:p>
                  </a:txBody>
                  <a:tcPr/>
                </a:tc>
                <a:extLst>
                  <a:ext uri="{0D108BD9-81ED-4DB2-BD59-A6C34878D82A}">
                    <a16:rowId xmlns:a16="http://schemas.microsoft.com/office/drawing/2014/main" val="3245864988"/>
                  </a:ext>
                </a:extLst>
              </a:tr>
              <a:tr h="370840">
                <a:tc>
                  <a:txBody>
                    <a:bodyPr/>
                    <a:lstStyle/>
                    <a:p>
                      <a:r>
                        <a:rPr lang="en-US" sz="1600" dirty="0"/>
                        <a:t>Identify and communicate the key principles and practices of marketing</a:t>
                      </a:r>
                    </a:p>
                  </a:txBody>
                  <a:tcPr/>
                </a:tc>
                <a:tc>
                  <a:txBody>
                    <a:bodyPr/>
                    <a:lstStyle/>
                    <a:p>
                      <a:r>
                        <a:rPr lang="en-US" sz="1600" dirty="0"/>
                        <a:t>2. Identify which principles and practices are reflected in the “</a:t>
                      </a:r>
                      <a:r>
                        <a:rPr lang="en-US" sz="1600" dirty="0" err="1"/>
                        <a:t>Whatevah</a:t>
                      </a:r>
                      <a:r>
                        <a:rPr lang="en-US" sz="1600" dirty="0"/>
                        <a:t>” campaign.</a:t>
                      </a:r>
                    </a:p>
                  </a:txBody>
                  <a:tcPr/>
                </a:tc>
                <a:tc>
                  <a:txBody>
                    <a:bodyPr/>
                    <a:lstStyle/>
                    <a:p>
                      <a:r>
                        <a:rPr lang="en-US" sz="1600" dirty="0"/>
                        <a:t>4/5</a:t>
                      </a:r>
                    </a:p>
                  </a:txBody>
                  <a:tcPr/>
                </a:tc>
                <a:extLst>
                  <a:ext uri="{0D108BD9-81ED-4DB2-BD59-A6C34878D82A}">
                    <a16:rowId xmlns:a16="http://schemas.microsoft.com/office/drawing/2014/main" val="68177471"/>
                  </a:ext>
                </a:extLst>
              </a:tr>
              <a:tr h="370840">
                <a:tc>
                  <a:txBody>
                    <a:bodyPr/>
                    <a:lstStyle/>
                    <a:p>
                      <a:r>
                        <a:rPr lang="en-US" sz="1600" dirty="0"/>
                        <a:t>Identify and communicate factors that affect marketing success</a:t>
                      </a:r>
                    </a:p>
                  </a:txBody>
                  <a:tcPr/>
                </a:tc>
                <a:tc>
                  <a:txBody>
                    <a:bodyPr/>
                    <a:lstStyle/>
                    <a:p>
                      <a:r>
                        <a:rPr lang="en-US" sz="1600" dirty="0"/>
                        <a:t>3. Why did the “</a:t>
                      </a:r>
                      <a:r>
                        <a:rPr lang="en-US" sz="1600" dirty="0" err="1"/>
                        <a:t>Whatevah</a:t>
                      </a:r>
                      <a:r>
                        <a:rPr lang="en-US" sz="1600" dirty="0"/>
                        <a:t>” campaign fail, and what does this tell us about marketing success?</a:t>
                      </a:r>
                    </a:p>
                  </a:txBody>
                  <a:tcPr/>
                </a:tc>
                <a:tc>
                  <a:txBody>
                    <a:bodyPr/>
                    <a:lstStyle/>
                    <a:p>
                      <a:r>
                        <a:rPr lang="en-US" sz="1600" dirty="0"/>
                        <a:t>4/5</a:t>
                      </a:r>
                    </a:p>
                  </a:txBody>
                  <a:tcPr/>
                </a:tc>
                <a:extLst>
                  <a:ext uri="{0D108BD9-81ED-4DB2-BD59-A6C34878D82A}">
                    <a16:rowId xmlns:a16="http://schemas.microsoft.com/office/drawing/2014/main" val="381368710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Communicate clearly in written and oral form appropriate for various marketing situations.</a:t>
                      </a:r>
                    </a:p>
                  </a:txBody>
                  <a:tcPr/>
                </a:tc>
                <a:tc>
                  <a:txBody>
                    <a:bodyPr/>
                    <a:lstStyle/>
                    <a:p>
                      <a:r>
                        <a:rPr lang="en-US" sz="1600" dirty="0"/>
                        <a:t>4. Draft</a:t>
                      </a:r>
                      <a:r>
                        <a:rPr lang="en-US" sz="1600" baseline="0" dirty="0"/>
                        <a:t> a critique of the “</a:t>
                      </a:r>
                      <a:r>
                        <a:rPr lang="en-US" sz="1600" baseline="0" dirty="0" err="1"/>
                        <a:t>Whatevah</a:t>
                      </a:r>
                      <a:r>
                        <a:rPr lang="en-US" sz="1600" baseline="0" dirty="0"/>
                        <a:t>” campaign, aimed at the company, and offering </a:t>
                      </a:r>
                      <a:r>
                        <a:rPr lang="en-US" sz="1600" baseline="0"/>
                        <a:t>your suggestions.</a:t>
                      </a:r>
                      <a:r>
                        <a:rPr lang="en-US" sz="1600"/>
                        <a:t>  </a:t>
                      </a:r>
                      <a:endParaRPr lang="en-US" sz="1600" dirty="0"/>
                    </a:p>
                  </a:txBody>
                  <a:tcPr/>
                </a:tc>
                <a:tc>
                  <a:txBody>
                    <a:bodyPr/>
                    <a:lstStyle/>
                    <a:p>
                      <a:r>
                        <a:rPr lang="en-US" sz="1600" dirty="0"/>
                        <a:t>2/5</a:t>
                      </a:r>
                    </a:p>
                  </a:txBody>
                  <a:tcPr/>
                </a:tc>
                <a:extLst>
                  <a:ext uri="{0D108BD9-81ED-4DB2-BD59-A6C34878D82A}">
                    <a16:rowId xmlns:a16="http://schemas.microsoft.com/office/drawing/2014/main" val="2986721467"/>
                  </a:ext>
                </a:extLst>
              </a:tr>
            </a:tbl>
          </a:graphicData>
        </a:graphic>
      </p:graphicFrame>
    </p:spTree>
    <p:extLst>
      <p:ext uri="{BB962C8B-B14F-4D97-AF65-F5344CB8AC3E}">
        <p14:creationId xmlns:p14="http://schemas.microsoft.com/office/powerpoint/2010/main" val="1634292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could do this with a multiple choice test, too.</a:t>
            </a:r>
          </a:p>
        </p:txBody>
      </p:sp>
      <p:sp>
        <p:nvSpPr>
          <p:cNvPr id="3" name="Content Placeholder 2"/>
          <p:cNvSpPr>
            <a:spLocks noGrp="1"/>
          </p:cNvSpPr>
          <p:nvPr>
            <p:ph idx="1"/>
          </p:nvPr>
        </p:nvSpPr>
        <p:spPr>
          <a:xfrm>
            <a:off x="1264011" y="2365695"/>
            <a:ext cx="8825659" cy="3670883"/>
          </a:xfrm>
        </p:spPr>
        <p:txBody>
          <a:bodyPr vert="horz" lIns="91440" tIns="45720" rIns="91440" bIns="45720" rtlCol="0" anchor="t">
            <a:normAutofit/>
          </a:bodyPr>
          <a:lstStyle/>
          <a:p>
            <a:pPr marL="57150" indent="0">
              <a:buNone/>
            </a:pPr>
            <a:r>
              <a:rPr lang="en-US" dirty="0">
                <a:solidFill>
                  <a:schemeClr val="tx1"/>
                </a:solidFill>
              </a:rPr>
              <a:t>LIBR 100 </a:t>
            </a:r>
          </a:p>
          <a:p>
            <a:pPr marL="57150" indent="0">
              <a:buNone/>
            </a:pPr>
            <a:r>
              <a:rPr lang="en-US" dirty="0">
                <a:solidFill>
                  <a:schemeClr val="tx1"/>
                </a:solidFill>
              </a:rPr>
              <a:t>SLO #5: Evaluate a web page using a consistent set of standardized criteria to find credible information.</a:t>
            </a:r>
          </a:p>
          <a:p>
            <a:pPr marL="57150" indent="0">
              <a:buNone/>
            </a:pPr>
            <a:endParaRPr lang="en-US" dirty="0">
              <a:solidFill>
                <a:schemeClr val="tx1"/>
              </a:solidFill>
            </a:endParaRPr>
          </a:p>
          <a:p>
            <a:pPr marL="57150" indent="0">
              <a:buNone/>
            </a:pPr>
            <a:endParaRPr lang="en-US" dirty="0">
              <a:solidFill>
                <a:schemeClr val="tx1"/>
              </a:solidFill>
            </a:endParaRPr>
          </a:p>
          <a:p>
            <a:pPr marL="457200" lvl="1" indent="0">
              <a:buNone/>
            </a:pPr>
            <a:r>
              <a:rPr lang="en-US" i="1" u="sng" dirty="0"/>
              <a:t>Quiz question</a:t>
            </a:r>
            <a:r>
              <a:rPr lang="en-US" i="1" dirty="0"/>
              <a:t>:</a:t>
            </a:r>
            <a:endParaRPr lang="en-US" sz="2000" dirty="0"/>
          </a:p>
          <a:p>
            <a:pPr marL="457200" lvl="1" indent="0">
              <a:buNone/>
            </a:pPr>
            <a:endParaRPr lang="en-US" sz="3000" dirty="0">
              <a:solidFill>
                <a:schemeClr val="tx1"/>
              </a:solidFill>
            </a:endParaRPr>
          </a:p>
        </p:txBody>
      </p:sp>
      <p:graphicFrame>
        <p:nvGraphicFramePr>
          <p:cNvPr id="4" name="Table 3">
            <a:extLst>
              <a:ext uri="{FF2B5EF4-FFF2-40B4-BE49-F238E27FC236}">
                <a16:creationId xmlns:a16="http://schemas.microsoft.com/office/drawing/2014/main" id="{AFEAB5D1-9BDD-47D9-9415-A336C122D318}"/>
              </a:ext>
            </a:extLst>
          </p:cNvPr>
          <p:cNvGraphicFramePr>
            <a:graphicFrameLocks noGrp="1"/>
          </p:cNvGraphicFramePr>
          <p:nvPr>
            <p:extLst>
              <p:ext uri="{D42A27DB-BD31-4B8C-83A1-F6EECF244321}">
                <p14:modId xmlns:p14="http://schemas.microsoft.com/office/powerpoint/2010/main" val="753631285"/>
              </p:ext>
            </p:extLst>
          </p:nvPr>
        </p:nvGraphicFramePr>
        <p:xfrm>
          <a:off x="1612840" y="3479644"/>
          <a:ext cx="8128000" cy="2834640"/>
        </p:xfrm>
        <a:graphic>
          <a:graphicData uri="http://schemas.openxmlformats.org/drawingml/2006/table">
            <a:tbl>
              <a:tblPr bandRow="1">
                <a:tableStyleId>{5C22544A-7EE6-4342-B048-85BDC9FD1C3A}</a:tableStyleId>
              </a:tblPr>
              <a:tblGrid>
                <a:gridCol w="8128000">
                  <a:extLst>
                    <a:ext uri="{9D8B030D-6E8A-4147-A177-3AD203B41FA5}">
                      <a16:colId xmlns:a16="http://schemas.microsoft.com/office/drawing/2014/main" val="2257909293"/>
                    </a:ext>
                  </a:extLst>
                </a:gridCol>
              </a:tblGrid>
              <a:tr h="370840">
                <a:tc>
                  <a:txBody>
                    <a:bodyPr/>
                    <a:lstStyle/>
                    <a:p>
                      <a:pPr marL="457200" lvl="1" indent="0">
                        <a:buNone/>
                      </a:pPr>
                      <a:r>
                        <a:rPr lang="en-US" b="1" i="1" dirty="0"/>
                        <a:t>QUIZ:</a:t>
                      </a:r>
                      <a:r>
                        <a:rPr lang="en-US" i="1" dirty="0"/>
                        <a:t> Which of the following are relevant criteria for assessing a web source? Check as many as are applicable</a:t>
                      </a:r>
                      <a:br>
                        <a:rPr lang="en-US" i="1" dirty="0"/>
                      </a:br>
                      <a:endParaRPr lang="en-US" i="1" dirty="0"/>
                    </a:p>
                    <a:p>
                      <a:pPr marL="1200150" lvl="2" indent="-342900">
                        <a:buFont typeface="Wingdings" panose="05000000000000000000" pitchFamily="2" charset="2"/>
                        <a:buChar char="q"/>
                      </a:pPr>
                      <a:r>
                        <a:rPr lang="en-US" dirty="0"/>
                        <a:t>You’re reading a well-known, edited, and curated source, such as a newspaper, magazine, government department, think tank or journal, that publishes online</a:t>
                      </a:r>
                    </a:p>
                    <a:p>
                      <a:pPr marL="1200150" lvl="2" indent="-342900">
                        <a:buFont typeface="Wingdings" panose="05000000000000000000" pitchFamily="2" charset="2"/>
                        <a:buChar char="q"/>
                      </a:pPr>
                      <a:r>
                        <a:rPr lang="en-US" dirty="0"/>
                        <a:t>The colors are nice</a:t>
                      </a:r>
                    </a:p>
                    <a:p>
                      <a:pPr marL="1200150" lvl="2" indent="-342900">
                        <a:buFont typeface="Wingdings" panose="05000000000000000000" pitchFamily="2" charset="2"/>
                        <a:buChar char="q"/>
                      </a:pPr>
                      <a:r>
                        <a:rPr lang="en-US" dirty="0"/>
                        <a:t>The page is up-to-date</a:t>
                      </a:r>
                    </a:p>
                    <a:p>
                      <a:pPr marL="1200150" lvl="2" indent="-342900">
                        <a:buFont typeface="Wingdings" panose="05000000000000000000" pitchFamily="2" charset="2"/>
                        <a:buChar char="q"/>
                      </a:pPr>
                      <a:r>
                        <a:rPr lang="en-US" dirty="0"/>
                        <a:t>The layout includes dancing graphics</a:t>
                      </a:r>
                      <a:br>
                        <a:rPr lang="en-US" dirty="0"/>
                      </a:br>
                      <a:endParaRPr lang="en-US" dirty="0"/>
                    </a:p>
                  </a:txBody>
                  <a:tcPr/>
                </a:tc>
                <a:extLst>
                  <a:ext uri="{0D108BD9-81ED-4DB2-BD59-A6C34878D82A}">
                    <a16:rowId xmlns:a16="http://schemas.microsoft.com/office/drawing/2014/main" val="959372441"/>
                  </a:ext>
                </a:extLst>
              </a:tr>
            </a:tbl>
          </a:graphicData>
        </a:graphic>
      </p:graphicFrame>
    </p:spTree>
    <p:extLst>
      <p:ext uri="{BB962C8B-B14F-4D97-AF65-F5344CB8AC3E}">
        <p14:creationId xmlns:p14="http://schemas.microsoft.com/office/powerpoint/2010/main" val="3547898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EXIT QUIZZES</a:t>
            </a:r>
          </a:p>
        </p:txBody>
      </p:sp>
      <p:sp>
        <p:nvSpPr>
          <p:cNvPr id="3" name="Content Placeholder 2"/>
          <p:cNvSpPr>
            <a:spLocks noGrp="1"/>
          </p:cNvSpPr>
          <p:nvPr>
            <p:ph idx="1"/>
          </p:nvPr>
        </p:nvSpPr>
        <p:spPr>
          <a:xfrm>
            <a:off x="400594" y="2320971"/>
            <a:ext cx="10069399" cy="3981355"/>
          </a:xfrm>
        </p:spPr>
        <p:txBody>
          <a:bodyPr vert="horz" lIns="91440" tIns="45720" rIns="91440" bIns="45720" rtlCol="0" anchor="t">
            <a:normAutofit/>
          </a:bodyPr>
          <a:lstStyle/>
          <a:p>
            <a:pPr marL="0" indent="0">
              <a:buNone/>
            </a:pPr>
            <a:endParaRPr lang="en-US" sz="2000" dirty="0">
              <a:solidFill>
                <a:schemeClr val="tx1"/>
              </a:solidFill>
            </a:endParaRPr>
          </a:p>
        </p:txBody>
      </p:sp>
      <p:pic>
        <p:nvPicPr>
          <p:cNvPr id="4" name="Picture 3">
            <a:extLst>
              <a:ext uri="{FF2B5EF4-FFF2-40B4-BE49-F238E27FC236}">
                <a16:creationId xmlns:a16="http://schemas.microsoft.com/office/drawing/2014/main" id="{ED371240-EEBD-46FC-8A09-71A0A9C6F4A2}"/>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543492" y="2875141"/>
            <a:ext cx="4150634" cy="2873017"/>
          </a:xfrm>
          <a:prstGeom prst="rect">
            <a:avLst/>
          </a:prstGeom>
        </p:spPr>
      </p:pic>
      <p:sp>
        <p:nvSpPr>
          <p:cNvPr id="5" name="TextBox 4"/>
          <p:cNvSpPr txBox="1"/>
          <p:nvPr/>
        </p:nvSpPr>
        <p:spPr>
          <a:xfrm flipH="1">
            <a:off x="634290" y="2320971"/>
            <a:ext cx="5813408" cy="4247317"/>
          </a:xfrm>
          <a:prstGeom prst="rect">
            <a:avLst/>
          </a:prstGeom>
          <a:noFill/>
        </p:spPr>
        <p:txBody>
          <a:bodyPr wrap="square" rtlCol="0">
            <a:spAutoFit/>
          </a:bodyPr>
          <a:lstStyle/>
          <a:p>
            <a:r>
              <a:rPr lang="en-US" dirty="0"/>
              <a:t>For some instructors and disciplines, using actual graded coursework to gauge SLOs just doesn’t work.</a:t>
            </a:r>
          </a:p>
          <a:p>
            <a:r>
              <a:rPr lang="en-US" dirty="0"/>
              <a:t>Another option, then, is to administer an ungraded extra “exit” k. quiz at the end of term. Although this means you need to write a quiz, individually or as a department, this does have a couple of advantages: </a:t>
            </a:r>
          </a:p>
          <a:p>
            <a:pPr>
              <a:buFont typeface="Arial" panose="020B0604020202020204" pitchFamily="34" charset="0"/>
              <a:buChar char="•"/>
            </a:pPr>
            <a:r>
              <a:rPr lang="en-US" dirty="0"/>
              <a:t>One quiz can serve any section of the course, so after creating the quiz, instructors would only need to administer the quiz and collect the results</a:t>
            </a:r>
          </a:p>
          <a:p>
            <a:pPr>
              <a:buFont typeface="Arial" panose="020B0604020202020204" pitchFamily="34" charset="0"/>
              <a:buChar char="•"/>
            </a:pPr>
            <a:r>
              <a:rPr lang="en-US" dirty="0"/>
              <a:t>You don’t need to tinker with your existing assignments if this doesn’t suit you. </a:t>
            </a:r>
          </a:p>
          <a:p>
            <a:r>
              <a:rPr lang="en-US" dirty="0"/>
              <a:t>There are a few ways to organize a quiz like this, to generate a 5-point score.</a:t>
            </a:r>
          </a:p>
        </p:txBody>
      </p:sp>
    </p:spTree>
    <p:extLst>
      <p:ext uri="{BB962C8B-B14F-4D97-AF65-F5344CB8AC3E}">
        <p14:creationId xmlns:p14="http://schemas.microsoft.com/office/powerpoint/2010/main" val="6892671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could create one quiz question per SLO, and score each out of 5</a:t>
            </a:r>
          </a:p>
        </p:txBody>
      </p:sp>
      <p:sp>
        <p:nvSpPr>
          <p:cNvPr id="3" name="Content Placeholder 2"/>
          <p:cNvSpPr>
            <a:spLocks noGrp="1"/>
          </p:cNvSpPr>
          <p:nvPr>
            <p:ph idx="1"/>
          </p:nvPr>
        </p:nvSpPr>
        <p:spPr>
          <a:xfrm>
            <a:off x="1264011" y="2365695"/>
            <a:ext cx="8825659" cy="3670883"/>
          </a:xfrm>
        </p:spPr>
        <p:txBody>
          <a:bodyPr vert="horz" lIns="91440" tIns="45720" rIns="91440" bIns="45720" rtlCol="0" anchor="t">
            <a:normAutofit lnSpcReduction="10000"/>
          </a:bodyPr>
          <a:lstStyle/>
          <a:p>
            <a:pPr marL="0" indent="0">
              <a:buNone/>
            </a:pPr>
            <a:r>
              <a:rPr lang="en-US" sz="2000" b="1" dirty="0"/>
              <a:t>FREN 100 (Elementary French)*</a:t>
            </a:r>
          </a:p>
          <a:p>
            <a:pPr marL="0" indent="0">
              <a:buNone/>
            </a:pPr>
            <a:endParaRPr lang="en-US" sz="2000" b="1" dirty="0"/>
          </a:p>
          <a:p>
            <a:pPr marL="0" indent="0">
              <a:buNone/>
            </a:pPr>
            <a:endParaRPr lang="en-US" sz="2000" b="1" dirty="0"/>
          </a:p>
          <a:p>
            <a:pPr marL="0" indent="0">
              <a:buNone/>
            </a:pPr>
            <a:endParaRPr lang="en-US" sz="2000" b="1" dirty="0"/>
          </a:p>
          <a:p>
            <a:pPr marL="0" indent="0">
              <a:buNone/>
            </a:pPr>
            <a:endParaRPr lang="en-US" sz="2000" b="1" dirty="0"/>
          </a:p>
          <a:p>
            <a:pPr marL="0" indent="0">
              <a:buNone/>
            </a:pPr>
            <a:endParaRPr lang="en-US" sz="2000" b="1" dirty="0"/>
          </a:p>
          <a:p>
            <a:pPr marL="0" indent="0">
              <a:buNone/>
            </a:pPr>
            <a:endParaRPr lang="en-US" sz="2000" b="1" dirty="0"/>
          </a:p>
          <a:p>
            <a:pPr marL="0" indent="0">
              <a:buNone/>
            </a:pPr>
            <a:endParaRPr lang="en-US" sz="2000" b="1" dirty="0"/>
          </a:p>
          <a:p>
            <a:pPr marL="0" indent="0" algn="r">
              <a:buNone/>
            </a:pPr>
            <a:r>
              <a:rPr lang="en-US" sz="2000" b="1" i="1" dirty="0"/>
              <a:t>*not a real class, unfortunately</a:t>
            </a:r>
          </a:p>
          <a:p>
            <a:pPr marL="0" indent="0">
              <a:buNone/>
            </a:pPr>
            <a:endParaRPr lang="en-US" sz="3200" dirty="0">
              <a:solidFill>
                <a:schemeClr val="tx1"/>
              </a:solidFill>
            </a:endParaRPr>
          </a:p>
        </p:txBody>
      </p:sp>
      <p:graphicFrame>
        <p:nvGraphicFramePr>
          <p:cNvPr id="5" name="Table 4">
            <a:extLst>
              <a:ext uri="{FF2B5EF4-FFF2-40B4-BE49-F238E27FC236}">
                <a16:creationId xmlns:a16="http://schemas.microsoft.com/office/drawing/2014/main" id="{DD58806A-C703-4BE6-B54F-47633B8EEA34}"/>
              </a:ext>
            </a:extLst>
          </p:cNvPr>
          <p:cNvGraphicFramePr>
            <a:graphicFrameLocks noGrp="1"/>
          </p:cNvGraphicFramePr>
          <p:nvPr/>
        </p:nvGraphicFramePr>
        <p:xfrm>
          <a:off x="1384183" y="2787918"/>
          <a:ext cx="10259736" cy="2748280"/>
        </p:xfrm>
        <a:graphic>
          <a:graphicData uri="http://schemas.openxmlformats.org/drawingml/2006/table">
            <a:tbl>
              <a:tblPr firstRow="1" bandRow="1">
                <a:tableStyleId>{5C22544A-7EE6-4342-B048-85BDC9FD1C3A}</a:tableStyleId>
              </a:tblPr>
              <a:tblGrid>
                <a:gridCol w="5234731">
                  <a:extLst>
                    <a:ext uri="{9D8B030D-6E8A-4147-A177-3AD203B41FA5}">
                      <a16:colId xmlns:a16="http://schemas.microsoft.com/office/drawing/2014/main" val="1746826726"/>
                    </a:ext>
                  </a:extLst>
                </a:gridCol>
                <a:gridCol w="5025005">
                  <a:extLst>
                    <a:ext uri="{9D8B030D-6E8A-4147-A177-3AD203B41FA5}">
                      <a16:colId xmlns:a16="http://schemas.microsoft.com/office/drawing/2014/main" val="2608769983"/>
                    </a:ext>
                  </a:extLst>
                </a:gridCol>
              </a:tblGrid>
              <a:tr h="370840">
                <a:tc>
                  <a:txBody>
                    <a:bodyPr/>
                    <a:lstStyle/>
                    <a:p>
                      <a:r>
                        <a:rPr lang="en-US" dirty="0"/>
                        <a:t>SLOs</a:t>
                      </a:r>
                    </a:p>
                  </a:txBody>
                  <a:tcPr/>
                </a:tc>
                <a:tc>
                  <a:txBody>
                    <a:bodyPr/>
                    <a:lstStyle/>
                    <a:p>
                      <a:r>
                        <a:rPr lang="en-US" dirty="0"/>
                        <a:t>multiple choice quiz questions</a:t>
                      </a:r>
                    </a:p>
                  </a:txBody>
                  <a:tcPr/>
                </a:tc>
                <a:extLst>
                  <a:ext uri="{0D108BD9-81ED-4DB2-BD59-A6C34878D82A}">
                    <a16:rowId xmlns:a16="http://schemas.microsoft.com/office/drawing/2014/main" val="993427842"/>
                  </a:ext>
                </a:extLst>
              </a:tr>
              <a:tr h="370840">
                <a:tc>
                  <a:txBody>
                    <a:bodyPr/>
                    <a:lstStyle/>
                    <a:p>
                      <a:r>
                        <a:rPr lang="en-US" sz="1600" dirty="0"/>
                        <a:t>Understand short dialogues and narratives on daily life situations introduced in the textbook and supplementary material.</a:t>
                      </a:r>
                    </a:p>
                  </a:txBody>
                  <a:tcPr/>
                </a:tc>
                <a:tc>
                  <a:txBody>
                    <a:bodyPr/>
                    <a:lstStyle/>
                    <a:p>
                      <a:r>
                        <a:rPr lang="en-US" sz="1600" b="1" dirty="0"/>
                        <a:t>Pick the accurate translation:</a:t>
                      </a:r>
                    </a:p>
                    <a:p>
                      <a:r>
                        <a:rPr lang="en-US" sz="1600" dirty="0" err="1"/>
                        <a:t>Je</a:t>
                      </a:r>
                      <a:r>
                        <a:rPr lang="en-US" sz="1600" dirty="0"/>
                        <a:t> </a:t>
                      </a:r>
                      <a:r>
                        <a:rPr lang="en-US" sz="1600" dirty="0" err="1"/>
                        <a:t>veux</a:t>
                      </a:r>
                      <a:r>
                        <a:rPr lang="en-US" sz="1600" dirty="0"/>
                        <a:t> </a:t>
                      </a:r>
                      <a:r>
                        <a:rPr lang="en-US" sz="1600" dirty="0" err="1"/>
                        <a:t>boire</a:t>
                      </a:r>
                      <a:r>
                        <a:rPr lang="en-US" sz="1600" dirty="0"/>
                        <a:t> un </a:t>
                      </a:r>
                      <a:r>
                        <a:rPr lang="en-US" sz="1600" dirty="0" err="1"/>
                        <a:t>verre</a:t>
                      </a:r>
                      <a:r>
                        <a:rPr lang="en-US" sz="1600" dirty="0"/>
                        <a:t> </a:t>
                      </a:r>
                      <a:r>
                        <a:rPr lang="en-US" sz="1600" dirty="0" err="1"/>
                        <a:t>d’eau</a:t>
                      </a:r>
                      <a:r>
                        <a:rPr lang="en-US" sz="1600" dirty="0"/>
                        <a:t> </a:t>
                      </a:r>
                      <a:r>
                        <a:rPr lang="en-US" sz="1600" dirty="0" err="1"/>
                        <a:t>froide</a:t>
                      </a:r>
                      <a:r>
                        <a:rPr lang="en-US" sz="1600" dirty="0"/>
                        <a:t>.</a:t>
                      </a:r>
                    </a:p>
                    <a:p>
                      <a:pPr marL="285750" indent="-285750">
                        <a:buFont typeface="Arial" panose="020B0604020202020204" pitchFamily="34" charset="0"/>
                        <a:buChar char="•"/>
                      </a:pPr>
                      <a:r>
                        <a:rPr lang="en-US" sz="1600" dirty="0"/>
                        <a:t>I value beer that isn’t a fraud</a:t>
                      </a:r>
                    </a:p>
                    <a:p>
                      <a:pPr marL="285750" indent="-285750">
                        <a:buFont typeface="Arial" panose="020B0604020202020204" pitchFamily="34" charset="0"/>
                        <a:buChar char="•"/>
                      </a:pPr>
                      <a:r>
                        <a:rPr lang="en-US" sz="1600" dirty="0"/>
                        <a:t>I will drink some cold water</a:t>
                      </a:r>
                    </a:p>
                    <a:p>
                      <a:pPr marL="285750" indent="-285750">
                        <a:buFont typeface="Arial" panose="020B0604020202020204" pitchFamily="34" charset="0"/>
                        <a:buChar char="•"/>
                      </a:pPr>
                      <a:r>
                        <a:rPr lang="en-US" sz="1600" dirty="0"/>
                        <a:t>I want to drink a glass of cold water. </a:t>
                      </a:r>
                    </a:p>
                  </a:txBody>
                  <a:tcPr/>
                </a:tc>
                <a:extLst>
                  <a:ext uri="{0D108BD9-81ED-4DB2-BD59-A6C34878D82A}">
                    <a16:rowId xmlns:a16="http://schemas.microsoft.com/office/drawing/2014/main" val="2144483009"/>
                  </a:ext>
                </a:extLst>
              </a:tr>
              <a:tr h="370840">
                <a:tc>
                  <a:txBody>
                    <a:bodyPr/>
                    <a:lstStyle/>
                    <a:p>
                      <a:r>
                        <a:rPr lang="en-US" sz="1600" dirty="0"/>
                        <a:t>Comprehend simple reading texts on personal and social matters. Use basic reading strategies to identify main ideas, storyline, characters, and specific details.</a:t>
                      </a:r>
                    </a:p>
                  </a:txBody>
                  <a:tcPr/>
                </a:tc>
                <a:tc>
                  <a:txBody>
                    <a:bodyPr/>
                    <a:lstStyle/>
                    <a:p>
                      <a:r>
                        <a:rPr lang="en-US" sz="1600" b="1" dirty="0"/>
                        <a:t>This short French story is about – </a:t>
                      </a:r>
                      <a:endParaRPr lang="en-US" sz="1600" b="0" dirty="0"/>
                    </a:p>
                    <a:p>
                      <a:pPr marL="285750" indent="-285750">
                        <a:buFont typeface="Arial" panose="020B0604020202020204" pitchFamily="34" charset="0"/>
                        <a:buChar char="•"/>
                      </a:pPr>
                      <a:r>
                        <a:rPr lang="en-US" sz="1600" b="0" dirty="0"/>
                        <a:t>selling hamsters on the black market</a:t>
                      </a:r>
                    </a:p>
                    <a:p>
                      <a:pPr marL="285750" indent="-285750">
                        <a:buFont typeface="Arial" panose="020B0604020202020204" pitchFamily="34" charset="0"/>
                        <a:buChar char="•"/>
                      </a:pPr>
                      <a:r>
                        <a:rPr lang="en-US" sz="1600" b="0" dirty="0"/>
                        <a:t>a man who yearns for freedom and dignity</a:t>
                      </a:r>
                    </a:p>
                    <a:p>
                      <a:pPr marL="285750" indent="-285750">
                        <a:buFont typeface="Arial" panose="020B0604020202020204" pitchFamily="34" charset="0"/>
                        <a:buChar char="•"/>
                      </a:pPr>
                      <a:r>
                        <a:rPr lang="en-US" sz="1600" b="0" dirty="0"/>
                        <a:t>badgers</a:t>
                      </a:r>
                    </a:p>
                  </a:txBody>
                  <a:tcPr/>
                </a:tc>
                <a:extLst>
                  <a:ext uri="{0D108BD9-81ED-4DB2-BD59-A6C34878D82A}">
                    <a16:rowId xmlns:a16="http://schemas.microsoft.com/office/drawing/2014/main" val="3955332704"/>
                  </a:ext>
                </a:extLst>
              </a:tr>
            </a:tbl>
          </a:graphicData>
        </a:graphic>
      </p:graphicFrame>
    </p:spTree>
    <p:extLst>
      <p:ext uri="{BB962C8B-B14F-4D97-AF65-F5344CB8AC3E}">
        <p14:creationId xmlns:p14="http://schemas.microsoft.com/office/powerpoint/2010/main" val="4000779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 you could create five questions per SLO, for a 1-5 score</a:t>
            </a:r>
          </a:p>
        </p:txBody>
      </p:sp>
      <p:sp>
        <p:nvSpPr>
          <p:cNvPr id="3" name="Content Placeholder 2"/>
          <p:cNvSpPr>
            <a:spLocks noGrp="1"/>
          </p:cNvSpPr>
          <p:nvPr>
            <p:ph idx="1"/>
          </p:nvPr>
        </p:nvSpPr>
        <p:spPr>
          <a:xfrm>
            <a:off x="1264011" y="2365695"/>
            <a:ext cx="8825659" cy="3670883"/>
          </a:xfrm>
        </p:spPr>
        <p:txBody>
          <a:bodyPr vert="horz" lIns="91440" tIns="45720" rIns="91440" bIns="45720" rtlCol="0" anchor="t">
            <a:normAutofit fontScale="92500" lnSpcReduction="20000"/>
          </a:bodyPr>
          <a:lstStyle/>
          <a:p>
            <a:pPr marL="0" lvl="0" indent="0" defTabSz="914400" eaLnBrk="0" fontAlgn="base" hangingPunct="0">
              <a:spcBef>
                <a:spcPct val="0"/>
              </a:spcBef>
              <a:spcAft>
                <a:spcPct val="0"/>
              </a:spcAft>
              <a:buClrTx/>
              <a:buSzTx/>
              <a:buNone/>
            </a:pPr>
            <a:r>
              <a:rPr lang="en-US" sz="2000" dirty="0"/>
              <a:t>ARCH 100 Survey of Modern Architecture</a:t>
            </a:r>
          </a:p>
          <a:p>
            <a:pPr marL="0" lvl="0" indent="0" defTabSz="914400" eaLnBrk="0" fontAlgn="base" hangingPunct="0">
              <a:spcBef>
                <a:spcPct val="0"/>
              </a:spcBef>
              <a:spcAft>
                <a:spcPct val="0"/>
              </a:spcAft>
              <a:buClrTx/>
              <a:buSzTx/>
              <a:buNone/>
            </a:pPr>
            <a:r>
              <a:rPr lang="en-US" sz="2000" dirty="0"/>
              <a:t>Exit quiz: 15 questions</a:t>
            </a:r>
          </a:p>
          <a:p>
            <a:pPr marL="0" lvl="0" indent="0" defTabSz="914400" eaLnBrk="0" fontAlgn="base" hangingPunct="0">
              <a:spcBef>
                <a:spcPct val="0"/>
              </a:spcBef>
              <a:spcAft>
                <a:spcPct val="0"/>
              </a:spcAft>
              <a:buClrTx/>
              <a:buSzTx/>
              <a:buFontTx/>
              <a:buChar char="•"/>
            </a:pPr>
            <a:endParaRPr lang="en-US" altLang="en-US" sz="2000" dirty="0">
              <a:solidFill>
                <a:schemeClr val="tx1"/>
              </a:solidFill>
              <a:latin typeface="Arial" panose="020B0604020202020204" pitchFamily="34" charset="0"/>
            </a:endParaRPr>
          </a:p>
          <a:p>
            <a:pPr defTabSz="914400" eaLnBrk="0" fontAlgn="base" hangingPunct="0">
              <a:spcBef>
                <a:spcPct val="0"/>
              </a:spcBef>
              <a:spcAft>
                <a:spcPct val="0"/>
              </a:spcAft>
              <a:buClrTx/>
              <a:buSzTx/>
              <a:buFont typeface="Arial" panose="020B0604020202020204" pitchFamily="34" charset="0"/>
              <a:buChar char="•"/>
            </a:pPr>
            <a:r>
              <a:rPr lang="en-US" altLang="en-US" sz="2000" dirty="0">
                <a:solidFill>
                  <a:schemeClr val="tx1"/>
                </a:solidFill>
              </a:rPr>
              <a:t>Qs 1-5: These questions ask students to </a:t>
            </a:r>
            <a:r>
              <a:rPr lang="en-US" altLang="en-US" sz="2000" b="1" i="1" dirty="0">
                <a:solidFill>
                  <a:schemeClr val="tx1"/>
                </a:solidFill>
              </a:rPr>
              <a:t>discuss visual and social elements embodied in 20th century movements in contemporary architecture </a:t>
            </a:r>
            <a:r>
              <a:rPr lang="en-US" altLang="en-US" sz="2000" b="1" dirty="0">
                <a:solidFill>
                  <a:schemeClr val="tx1"/>
                </a:solidFill>
              </a:rPr>
              <a:t>(SLO #1)</a:t>
            </a:r>
            <a:br>
              <a:rPr lang="en-US" altLang="en-US" sz="2000" dirty="0">
                <a:solidFill>
                  <a:schemeClr val="tx1"/>
                </a:solidFill>
              </a:rPr>
            </a:br>
            <a:endParaRPr lang="en-US" altLang="en-US" sz="2000" dirty="0">
              <a:solidFill>
                <a:schemeClr val="tx1"/>
              </a:solidFill>
            </a:endParaRPr>
          </a:p>
          <a:p>
            <a:pPr defTabSz="914400" eaLnBrk="0" fontAlgn="base" hangingPunct="0">
              <a:spcBef>
                <a:spcPct val="0"/>
              </a:spcBef>
              <a:spcAft>
                <a:spcPct val="0"/>
              </a:spcAft>
              <a:buClrTx/>
              <a:buSzTx/>
              <a:buFont typeface="Arial" panose="020B0604020202020204" pitchFamily="34" charset="0"/>
              <a:buChar char="•"/>
            </a:pPr>
            <a:r>
              <a:rPr lang="en-US" altLang="en-US" sz="2000" dirty="0">
                <a:solidFill>
                  <a:schemeClr val="tx1"/>
                </a:solidFill>
              </a:rPr>
              <a:t>Qs 6-10: These questions ask students to </a:t>
            </a:r>
            <a:r>
              <a:rPr lang="en-US" altLang="en-US" sz="2000" b="1" i="1" dirty="0">
                <a:solidFill>
                  <a:schemeClr val="tx1"/>
                </a:solidFill>
              </a:rPr>
              <a:t>discuss and identify critical relationships between architecture or environmental design and human experience and functional needs </a:t>
            </a:r>
            <a:r>
              <a:rPr lang="en-US" altLang="en-US" sz="2000" b="1" dirty="0">
                <a:solidFill>
                  <a:schemeClr val="tx1"/>
                </a:solidFill>
              </a:rPr>
              <a:t>(SLO #2)</a:t>
            </a:r>
            <a:br>
              <a:rPr lang="en-US" altLang="en-US" sz="2000" b="1" i="1" dirty="0">
                <a:solidFill>
                  <a:schemeClr val="tx1"/>
                </a:solidFill>
              </a:rPr>
            </a:br>
            <a:endParaRPr lang="en-US" altLang="en-US" sz="2000" b="1" i="1" dirty="0">
              <a:solidFill>
                <a:schemeClr val="tx1"/>
              </a:solidFill>
            </a:endParaRPr>
          </a:p>
          <a:p>
            <a:pPr defTabSz="914400" eaLnBrk="0" fontAlgn="base" hangingPunct="0">
              <a:spcBef>
                <a:spcPct val="0"/>
              </a:spcBef>
              <a:spcAft>
                <a:spcPct val="0"/>
              </a:spcAft>
              <a:buClrTx/>
              <a:buSzTx/>
              <a:buFont typeface="Arial" panose="020B0604020202020204" pitchFamily="34" charset="0"/>
              <a:buChar char="•"/>
            </a:pPr>
            <a:r>
              <a:rPr lang="en-US" altLang="en-US" sz="2000" dirty="0">
                <a:solidFill>
                  <a:schemeClr val="tx1"/>
                </a:solidFill>
              </a:rPr>
              <a:t>Qs 11-15: These questions ask students to </a:t>
            </a:r>
            <a:r>
              <a:rPr lang="en-US" altLang="en-US" sz="2000" b="1" i="1" dirty="0">
                <a:solidFill>
                  <a:schemeClr val="tx1"/>
                </a:solidFill>
              </a:rPr>
              <a:t>identify and describe the significant design work, concepts and principles of influential architects and environmental designers from the end of the 19th century to the 21st century </a:t>
            </a:r>
            <a:r>
              <a:rPr lang="en-US" altLang="en-US" sz="2000" b="1" dirty="0">
                <a:solidFill>
                  <a:schemeClr val="tx1"/>
                </a:solidFill>
              </a:rPr>
              <a:t>(SLO #3)</a:t>
            </a:r>
            <a:endParaRPr lang="en-US" sz="2000" b="1" i="1" dirty="0"/>
          </a:p>
          <a:p>
            <a:pPr marL="0" indent="0">
              <a:buNone/>
            </a:pPr>
            <a:endParaRPr lang="en-US" sz="2000" b="1" dirty="0"/>
          </a:p>
          <a:p>
            <a:pPr marL="0" indent="0">
              <a:buNone/>
            </a:pPr>
            <a:endParaRPr lang="en-US" sz="3200" dirty="0">
              <a:solidFill>
                <a:schemeClr val="tx1"/>
              </a:solidFill>
            </a:endParaRPr>
          </a:p>
        </p:txBody>
      </p:sp>
    </p:spTree>
    <p:extLst>
      <p:ext uri="{BB962C8B-B14F-4D97-AF65-F5344CB8AC3E}">
        <p14:creationId xmlns:p14="http://schemas.microsoft.com/office/powerpoint/2010/main" val="37888071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 use a pre- and post-quiz, this could be adapted to reflect SLOs</a:t>
            </a:r>
          </a:p>
        </p:txBody>
      </p:sp>
      <p:sp>
        <p:nvSpPr>
          <p:cNvPr id="3" name="Content Placeholder 2"/>
          <p:cNvSpPr>
            <a:spLocks noGrp="1"/>
          </p:cNvSpPr>
          <p:nvPr>
            <p:ph idx="1"/>
          </p:nvPr>
        </p:nvSpPr>
        <p:spPr>
          <a:xfrm>
            <a:off x="1264011" y="2365695"/>
            <a:ext cx="8825659" cy="3670883"/>
          </a:xfrm>
        </p:spPr>
        <p:txBody>
          <a:bodyPr vert="horz" lIns="91440" tIns="45720" rIns="91440" bIns="45720" rtlCol="0" anchor="t">
            <a:normAutofit/>
          </a:bodyPr>
          <a:lstStyle/>
          <a:p>
            <a:pPr marL="0" lvl="0" indent="0" defTabSz="914400" eaLnBrk="0" fontAlgn="base" hangingPunct="0">
              <a:spcBef>
                <a:spcPct val="0"/>
              </a:spcBef>
              <a:spcAft>
                <a:spcPct val="0"/>
              </a:spcAft>
              <a:buClrTx/>
              <a:buSzTx/>
              <a:buNone/>
            </a:pPr>
            <a:endParaRPr lang="en-US" sz="2000" dirty="0"/>
          </a:p>
          <a:p>
            <a:pPr marL="0" indent="0">
              <a:buNone/>
            </a:pPr>
            <a:endParaRPr lang="en-US" sz="2000" b="1" dirty="0"/>
          </a:p>
          <a:p>
            <a:pPr marL="0" indent="0">
              <a:buNone/>
            </a:pPr>
            <a:endParaRPr lang="en-US" sz="3200" dirty="0">
              <a:solidFill>
                <a:schemeClr val="tx1"/>
              </a:solidFill>
            </a:endParaRPr>
          </a:p>
        </p:txBody>
      </p:sp>
      <p:graphicFrame>
        <p:nvGraphicFramePr>
          <p:cNvPr id="5" name="Table 4">
            <a:extLst>
              <a:ext uri="{FF2B5EF4-FFF2-40B4-BE49-F238E27FC236}">
                <a16:creationId xmlns:a16="http://schemas.microsoft.com/office/drawing/2014/main" id="{62146F48-B533-4862-8199-3E1F3166B941}"/>
              </a:ext>
            </a:extLst>
          </p:cNvPr>
          <p:cNvGraphicFramePr>
            <a:graphicFrameLocks noGrp="1"/>
          </p:cNvGraphicFramePr>
          <p:nvPr>
            <p:extLst>
              <p:ext uri="{D42A27DB-BD31-4B8C-83A1-F6EECF244321}">
                <p14:modId xmlns:p14="http://schemas.microsoft.com/office/powerpoint/2010/main" val="682435332"/>
              </p:ext>
            </p:extLst>
          </p:nvPr>
        </p:nvGraphicFramePr>
        <p:xfrm>
          <a:off x="1961671" y="2951138"/>
          <a:ext cx="8127999" cy="2834640"/>
        </p:xfrm>
        <a:graphic>
          <a:graphicData uri="http://schemas.openxmlformats.org/drawingml/2006/table">
            <a:tbl>
              <a:tblPr firstRow="1" bandRow="1">
                <a:tableStyleId>{5C22544A-7EE6-4342-B048-85BDC9FD1C3A}</a:tableStyleId>
              </a:tblPr>
              <a:tblGrid>
                <a:gridCol w="5571643">
                  <a:extLst>
                    <a:ext uri="{9D8B030D-6E8A-4147-A177-3AD203B41FA5}">
                      <a16:colId xmlns:a16="http://schemas.microsoft.com/office/drawing/2014/main" val="968965372"/>
                    </a:ext>
                  </a:extLst>
                </a:gridCol>
                <a:gridCol w="1308682">
                  <a:extLst>
                    <a:ext uri="{9D8B030D-6E8A-4147-A177-3AD203B41FA5}">
                      <a16:colId xmlns:a16="http://schemas.microsoft.com/office/drawing/2014/main" val="1857265648"/>
                    </a:ext>
                  </a:extLst>
                </a:gridCol>
                <a:gridCol w="1247674">
                  <a:extLst>
                    <a:ext uri="{9D8B030D-6E8A-4147-A177-3AD203B41FA5}">
                      <a16:colId xmlns:a16="http://schemas.microsoft.com/office/drawing/2014/main" val="3107258171"/>
                    </a:ext>
                  </a:extLst>
                </a:gridCol>
              </a:tblGrid>
              <a:tr h="370840">
                <a:tc>
                  <a:txBody>
                    <a:bodyPr/>
                    <a:lstStyle/>
                    <a:p>
                      <a:r>
                        <a:rPr lang="en-US" dirty="0"/>
                        <a:t>SLO</a:t>
                      </a:r>
                    </a:p>
                  </a:txBody>
                  <a:tcPr/>
                </a:tc>
                <a:tc>
                  <a:txBody>
                    <a:bodyPr/>
                    <a:lstStyle/>
                    <a:p>
                      <a:r>
                        <a:rPr lang="en-US" dirty="0"/>
                        <a:t>Pre-semester </a:t>
                      </a:r>
                    </a:p>
                  </a:txBody>
                  <a:tcPr/>
                </a:tc>
                <a:tc>
                  <a:txBody>
                    <a:bodyPr/>
                    <a:lstStyle/>
                    <a:p>
                      <a:r>
                        <a:rPr lang="en-US" dirty="0"/>
                        <a:t>Post-semester</a:t>
                      </a:r>
                    </a:p>
                  </a:txBody>
                  <a:tcPr/>
                </a:tc>
                <a:extLst>
                  <a:ext uri="{0D108BD9-81ED-4DB2-BD59-A6C34878D82A}">
                    <a16:rowId xmlns:a16="http://schemas.microsoft.com/office/drawing/2014/main" val="3816875954"/>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Recognize and describe the key components of the Criminal Justice System</a:t>
                      </a:r>
                    </a:p>
                  </a:txBody>
                  <a:tcPr/>
                </a:tc>
                <a:tc>
                  <a:txBody>
                    <a:bodyPr/>
                    <a:lstStyle/>
                    <a:p>
                      <a:r>
                        <a:rPr lang="en-US" dirty="0"/>
                        <a:t>1/5</a:t>
                      </a:r>
                    </a:p>
                  </a:txBody>
                  <a:tcPr/>
                </a:tc>
                <a:tc>
                  <a:txBody>
                    <a:bodyPr/>
                    <a:lstStyle/>
                    <a:p>
                      <a:r>
                        <a:rPr lang="en-US" dirty="0"/>
                        <a:t>5/5</a:t>
                      </a:r>
                    </a:p>
                  </a:txBody>
                  <a:tcPr/>
                </a:tc>
                <a:extLst>
                  <a:ext uri="{0D108BD9-81ED-4DB2-BD59-A6C34878D82A}">
                    <a16:rowId xmlns:a16="http://schemas.microsoft.com/office/drawing/2014/main" val="131481103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Describe theories of crime and victimization, and discuss their overall costs</a:t>
                      </a:r>
                    </a:p>
                  </a:txBody>
                  <a:tcPr/>
                </a:tc>
                <a:tc>
                  <a:txBody>
                    <a:bodyPr/>
                    <a:lstStyle/>
                    <a:p>
                      <a:r>
                        <a:rPr lang="en-US" dirty="0"/>
                        <a:t>1/5</a:t>
                      </a:r>
                    </a:p>
                  </a:txBody>
                  <a:tcPr/>
                </a:tc>
                <a:tc>
                  <a:txBody>
                    <a:bodyPr/>
                    <a:lstStyle/>
                    <a:p>
                      <a:r>
                        <a:rPr lang="en-US" dirty="0"/>
                        <a:t>4/5</a:t>
                      </a:r>
                    </a:p>
                  </a:txBody>
                  <a:tcPr/>
                </a:tc>
                <a:extLst>
                  <a:ext uri="{0D108BD9-81ED-4DB2-BD59-A6C34878D82A}">
                    <a16:rowId xmlns:a16="http://schemas.microsoft.com/office/drawing/2014/main" val="122691267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Explain the history, structure and function of Law Enforcement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r>
                        <a:rPr lang="en-US" dirty="0"/>
                        <a:t>0/5</a:t>
                      </a:r>
                    </a:p>
                  </a:txBody>
                  <a:tcPr/>
                </a:tc>
                <a:tc>
                  <a:txBody>
                    <a:bodyPr/>
                    <a:lstStyle/>
                    <a:p>
                      <a:r>
                        <a:rPr lang="en-US" dirty="0"/>
                        <a:t>4/5</a:t>
                      </a:r>
                    </a:p>
                  </a:txBody>
                  <a:tcPr/>
                </a:tc>
                <a:extLst>
                  <a:ext uri="{0D108BD9-81ED-4DB2-BD59-A6C34878D82A}">
                    <a16:rowId xmlns:a16="http://schemas.microsoft.com/office/drawing/2014/main" val="3688692485"/>
                  </a:ext>
                </a:extLst>
              </a:tr>
            </a:tbl>
          </a:graphicData>
        </a:graphic>
      </p:graphicFrame>
    </p:spTree>
    <p:extLst>
      <p:ext uri="{BB962C8B-B14F-4D97-AF65-F5344CB8AC3E}">
        <p14:creationId xmlns:p14="http://schemas.microsoft.com/office/powerpoint/2010/main" val="1673123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SURVEYS</a:t>
            </a:r>
          </a:p>
        </p:txBody>
      </p:sp>
      <p:sp>
        <p:nvSpPr>
          <p:cNvPr id="3" name="Content Placeholder 2"/>
          <p:cNvSpPr>
            <a:spLocks noGrp="1"/>
          </p:cNvSpPr>
          <p:nvPr>
            <p:ph idx="1"/>
          </p:nvPr>
        </p:nvSpPr>
        <p:spPr>
          <a:xfrm>
            <a:off x="1264012" y="2365695"/>
            <a:ext cx="5755098" cy="3670883"/>
          </a:xfrm>
        </p:spPr>
        <p:txBody>
          <a:bodyPr vert="horz" lIns="91440" tIns="45720" rIns="91440" bIns="45720" rtlCol="0" anchor="t">
            <a:normAutofit/>
          </a:bodyPr>
          <a:lstStyle/>
          <a:p>
            <a:pPr marL="0" indent="0">
              <a:buNone/>
            </a:pPr>
            <a:r>
              <a:rPr lang="en-US" sz="2000" dirty="0"/>
              <a:t>The easiest way to get SLO data is simply to administer a survey, asking students how well they feel they’ve mastered the learning outcomes.</a:t>
            </a:r>
          </a:p>
          <a:p>
            <a:pPr marL="0" indent="0">
              <a:buNone/>
            </a:pPr>
            <a:r>
              <a:rPr lang="en-US" sz="2000" dirty="0">
                <a:solidFill>
                  <a:schemeClr val="tx1"/>
                </a:solidFill>
              </a:rPr>
              <a:t>This doesn’t give us evidence of their learning, directly, but it does tell us what </a:t>
            </a:r>
            <a:r>
              <a:rPr lang="en-US" sz="2000" i="1" dirty="0">
                <a:solidFill>
                  <a:schemeClr val="tx1"/>
                </a:solidFill>
              </a:rPr>
              <a:t>they </a:t>
            </a:r>
            <a:r>
              <a:rPr lang="en-US" sz="2000" dirty="0">
                <a:solidFill>
                  <a:schemeClr val="tx1"/>
                </a:solidFill>
              </a:rPr>
              <a:t>think they’ve learned – and this can be valuable, especially when placed against course grades. </a:t>
            </a:r>
            <a:endParaRPr lang="en-US" sz="3200" dirty="0">
              <a:solidFill>
                <a:schemeClr val="tx1"/>
              </a:solidFill>
            </a:endParaRPr>
          </a:p>
        </p:txBody>
      </p:sp>
      <p:pic>
        <p:nvPicPr>
          <p:cNvPr id="5" name="Picture 4">
            <a:extLst>
              <a:ext uri="{FF2B5EF4-FFF2-40B4-BE49-F238E27FC236}">
                <a16:creationId xmlns:a16="http://schemas.microsoft.com/office/drawing/2014/main" id="{ED371240-EEBD-46FC-8A09-71A0A9C6F4A2}"/>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7126966" y="2613884"/>
            <a:ext cx="4150634" cy="2873017"/>
          </a:xfrm>
          <a:prstGeom prst="rect">
            <a:avLst/>
          </a:prstGeom>
        </p:spPr>
      </p:pic>
    </p:spTree>
    <p:extLst>
      <p:ext uri="{BB962C8B-B14F-4D97-AF65-F5344CB8AC3E}">
        <p14:creationId xmlns:p14="http://schemas.microsoft.com/office/powerpoint/2010/main" val="3092348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First up – we are NOT talking about </a:t>
            </a:r>
            <a:r>
              <a:rPr lang="en-US" b="1" dirty="0"/>
              <a:t>assessment.</a:t>
            </a:r>
            <a:endParaRPr lang="en-US" dirty="0"/>
          </a:p>
        </p:txBody>
      </p:sp>
      <p:sp>
        <p:nvSpPr>
          <p:cNvPr id="3" name="Content Placeholder 2"/>
          <p:cNvSpPr>
            <a:spLocks noGrp="1"/>
          </p:cNvSpPr>
          <p:nvPr>
            <p:ph idx="1"/>
          </p:nvPr>
        </p:nvSpPr>
        <p:spPr>
          <a:xfrm>
            <a:off x="1251850" y="2569029"/>
            <a:ext cx="8825659" cy="3459480"/>
          </a:xfrm>
        </p:spPr>
        <p:txBody>
          <a:bodyPr vert="horz" lIns="91440" tIns="45720" rIns="91440" bIns="45720" rtlCol="0" anchor="t">
            <a:normAutofit lnSpcReduction="10000"/>
          </a:bodyPr>
          <a:lstStyle/>
          <a:p>
            <a:pPr marL="457200" lvl="1" indent="0">
              <a:buNone/>
            </a:pPr>
            <a:r>
              <a:rPr lang="en-US" sz="3000" b="1" dirty="0">
                <a:solidFill>
                  <a:schemeClr val="tx1"/>
                </a:solidFill>
              </a:rPr>
              <a:t>Assessment</a:t>
            </a:r>
            <a:r>
              <a:rPr lang="en-US" sz="3000" dirty="0">
                <a:solidFill>
                  <a:schemeClr val="tx1"/>
                </a:solidFill>
              </a:rPr>
              <a:t> = a routine and systematic exploration and analysis of how we’re doing, drawing on </a:t>
            </a:r>
          </a:p>
          <a:p>
            <a:pPr lvl="1">
              <a:buFont typeface="Arial" panose="020B0604020202020204" pitchFamily="34" charset="0"/>
              <a:buChar char="•"/>
            </a:pPr>
            <a:r>
              <a:rPr lang="en-US" sz="2400" dirty="0">
                <a:solidFill>
                  <a:schemeClr val="tx1"/>
                </a:solidFill>
              </a:rPr>
              <a:t>professional development activities (inquiry, research, discussions)</a:t>
            </a:r>
          </a:p>
          <a:p>
            <a:pPr lvl="1">
              <a:buFont typeface="Arial" panose="020B0604020202020204" pitchFamily="34" charset="0"/>
              <a:buChar char="•"/>
            </a:pPr>
            <a:r>
              <a:rPr lang="en-US" sz="2400" dirty="0">
                <a:solidFill>
                  <a:schemeClr val="tx1"/>
                </a:solidFill>
              </a:rPr>
              <a:t>all available student success indicators, </a:t>
            </a:r>
            <a:r>
              <a:rPr lang="en-US" sz="2400" b="1" i="1" dirty="0">
                <a:solidFill>
                  <a:schemeClr val="tx1"/>
                </a:solidFill>
              </a:rPr>
              <a:t>including SLO data</a:t>
            </a:r>
          </a:p>
          <a:p>
            <a:pPr lvl="1">
              <a:buFont typeface="Arial" panose="020B0604020202020204" pitchFamily="34" charset="0"/>
              <a:buChar char="•"/>
            </a:pPr>
            <a:r>
              <a:rPr lang="en-US" sz="2400" dirty="0">
                <a:solidFill>
                  <a:schemeClr val="tx1"/>
                </a:solidFill>
              </a:rPr>
              <a:t>whatever else seems appropriate</a:t>
            </a:r>
          </a:p>
          <a:p>
            <a:pPr marL="457200" lvl="1" indent="0">
              <a:buNone/>
            </a:pPr>
            <a:endParaRPr lang="en-US" sz="3000" b="1" dirty="0">
              <a:solidFill>
                <a:schemeClr val="tx1"/>
              </a:solidFill>
            </a:endParaRPr>
          </a:p>
        </p:txBody>
      </p:sp>
    </p:spTree>
    <p:extLst>
      <p:ext uri="{BB962C8B-B14F-4D97-AF65-F5344CB8AC3E}">
        <p14:creationId xmlns:p14="http://schemas.microsoft.com/office/powerpoint/2010/main" val="21764450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survey asks students for their take on how well they’ve mastered the SLOs.</a:t>
            </a:r>
          </a:p>
        </p:txBody>
      </p:sp>
      <p:sp>
        <p:nvSpPr>
          <p:cNvPr id="3" name="Content Placeholder 2"/>
          <p:cNvSpPr>
            <a:spLocks noGrp="1"/>
          </p:cNvSpPr>
          <p:nvPr>
            <p:ph idx="1"/>
          </p:nvPr>
        </p:nvSpPr>
        <p:spPr>
          <a:xfrm>
            <a:off x="1264011" y="2365695"/>
            <a:ext cx="8825659" cy="3670883"/>
          </a:xfrm>
        </p:spPr>
        <p:txBody>
          <a:bodyPr vert="horz" lIns="91440" tIns="45720" rIns="91440" bIns="45720" rtlCol="0" anchor="t">
            <a:normAutofit fontScale="70000" lnSpcReduction="20000"/>
          </a:bodyPr>
          <a:lstStyle/>
          <a:p>
            <a:pPr marL="0" lvl="0" indent="0" defTabSz="914400" eaLnBrk="0" fontAlgn="base" hangingPunct="0">
              <a:spcBef>
                <a:spcPct val="0"/>
              </a:spcBef>
              <a:spcAft>
                <a:spcPct val="0"/>
              </a:spcAft>
              <a:buClrTx/>
              <a:buSzTx/>
              <a:buNone/>
            </a:pPr>
            <a:r>
              <a:rPr lang="en-US" sz="2000" b="1" dirty="0"/>
              <a:t>PHIL 160 (History of Ancient Philosophy)   Student G#: _______________________________</a:t>
            </a:r>
          </a:p>
          <a:p>
            <a:pPr marL="0" lvl="0" indent="0" defTabSz="914400" eaLnBrk="0" fontAlgn="base" hangingPunct="0">
              <a:spcBef>
                <a:spcPct val="0"/>
              </a:spcBef>
              <a:spcAft>
                <a:spcPct val="0"/>
              </a:spcAft>
              <a:buClrTx/>
              <a:buSzTx/>
              <a:buNone/>
            </a:pPr>
            <a:endParaRPr lang="en-US" sz="2000" dirty="0"/>
          </a:p>
          <a:p>
            <a:pPr marL="0" lvl="0" indent="0" defTabSz="914400" eaLnBrk="0" fontAlgn="base" hangingPunct="0">
              <a:spcBef>
                <a:spcPct val="0"/>
              </a:spcBef>
              <a:spcAft>
                <a:spcPct val="0"/>
              </a:spcAft>
              <a:buClrTx/>
              <a:buSzTx/>
              <a:buNone/>
            </a:pPr>
            <a:r>
              <a:rPr lang="en-US" sz="2000" b="1" dirty="0"/>
              <a:t>Below are the learning outcomes for this course. For each one, ask yourself – How well can I do this? Give yourself a score from 1-5, where 1 = weak, 3 = competent, and 5 = excellent. </a:t>
            </a:r>
          </a:p>
          <a:p>
            <a:r>
              <a:rPr lang="en-US" sz="2000" dirty="0"/>
              <a:t>Evaluate the fundamental tenets of the philosophical theories and the epistemological, ethical, and metaphysical positions of the Roman world and the Renaissance.</a:t>
            </a:r>
          </a:p>
          <a:p>
            <a:pPr marL="400050" lvl="1" indent="0">
              <a:buNone/>
            </a:pPr>
            <a:endParaRPr lang="en-US" sz="1800" dirty="0"/>
          </a:p>
          <a:p>
            <a:pPr marL="400050" lvl="1" indent="0">
              <a:buNone/>
            </a:pPr>
            <a:endParaRPr lang="en-US" sz="1800" dirty="0"/>
          </a:p>
          <a:p>
            <a:pPr marL="400050" lvl="1" indent="0">
              <a:buNone/>
            </a:pPr>
            <a:r>
              <a:rPr lang="en-US" sz="1800" dirty="0"/>
              <a:t>	  I’m lost		on my way		OK		confident		nailed it	</a:t>
            </a:r>
          </a:p>
          <a:p>
            <a:pPr marL="400050" lvl="1" indent="0">
              <a:buNone/>
            </a:pPr>
            <a:endParaRPr lang="en-US" sz="1800" dirty="0"/>
          </a:p>
          <a:p>
            <a:r>
              <a:rPr lang="en-US" sz="2000" dirty="0"/>
              <a:t>Evaluate the fundamental tenets of the philosophical theories of Socrates, Plato, and Aristotle and their respective epistemological, ethical, and metaphysical positions.</a:t>
            </a:r>
          </a:p>
          <a:p>
            <a:r>
              <a:rPr lang="en-US" sz="2000" dirty="0"/>
              <a:t>Explain the basic philosophical ideas of the various pre-Socratic philosophers.</a:t>
            </a:r>
          </a:p>
          <a:p>
            <a:pPr marL="0" lvl="0" indent="0" defTabSz="914400" eaLnBrk="0" fontAlgn="base" hangingPunct="0">
              <a:spcBef>
                <a:spcPct val="0"/>
              </a:spcBef>
              <a:spcAft>
                <a:spcPct val="0"/>
              </a:spcAft>
              <a:buClrTx/>
              <a:buSzTx/>
              <a:buNone/>
            </a:pPr>
            <a:endParaRPr lang="en-US" sz="2000" dirty="0"/>
          </a:p>
          <a:p>
            <a:pPr marL="0" lvl="0" indent="0" defTabSz="914400" eaLnBrk="0" fontAlgn="base" hangingPunct="0">
              <a:spcBef>
                <a:spcPct val="0"/>
              </a:spcBef>
              <a:spcAft>
                <a:spcPct val="0"/>
              </a:spcAft>
              <a:buClrTx/>
              <a:buSzTx/>
              <a:buNone/>
            </a:pPr>
            <a:endParaRPr lang="en-US" sz="2000" dirty="0"/>
          </a:p>
          <a:p>
            <a:pPr marL="0" lvl="0" indent="0" defTabSz="914400" eaLnBrk="0" fontAlgn="base" hangingPunct="0">
              <a:spcBef>
                <a:spcPct val="0"/>
              </a:spcBef>
              <a:spcAft>
                <a:spcPct val="0"/>
              </a:spcAft>
              <a:buClrTx/>
              <a:buSzTx/>
              <a:buNone/>
            </a:pPr>
            <a:endParaRPr lang="en-US" sz="2000" dirty="0"/>
          </a:p>
          <a:p>
            <a:pPr marL="0" lvl="0" indent="0" defTabSz="914400" eaLnBrk="0" fontAlgn="base" hangingPunct="0">
              <a:spcBef>
                <a:spcPct val="0"/>
              </a:spcBef>
              <a:spcAft>
                <a:spcPct val="0"/>
              </a:spcAft>
              <a:buClrTx/>
              <a:buSzTx/>
              <a:buNone/>
            </a:pPr>
            <a:endParaRPr lang="en-US" sz="2000" dirty="0"/>
          </a:p>
          <a:p>
            <a:pPr marL="0" lvl="0" indent="0" defTabSz="914400" eaLnBrk="0" fontAlgn="base" hangingPunct="0">
              <a:spcBef>
                <a:spcPct val="0"/>
              </a:spcBef>
              <a:spcAft>
                <a:spcPct val="0"/>
              </a:spcAft>
              <a:buClrTx/>
              <a:buSzTx/>
              <a:buNone/>
            </a:pPr>
            <a:endParaRPr lang="en-US" sz="2000" dirty="0"/>
          </a:p>
          <a:p>
            <a:pPr marL="0" lvl="0" indent="0" defTabSz="914400" eaLnBrk="0" fontAlgn="base" hangingPunct="0">
              <a:spcBef>
                <a:spcPct val="0"/>
              </a:spcBef>
              <a:spcAft>
                <a:spcPct val="0"/>
              </a:spcAft>
              <a:buClrTx/>
              <a:buSzTx/>
              <a:buNone/>
            </a:pPr>
            <a:endParaRPr lang="en-US" sz="2000" dirty="0"/>
          </a:p>
          <a:p>
            <a:pPr marL="0" lvl="0" indent="0" defTabSz="914400" eaLnBrk="0" fontAlgn="base" hangingPunct="0">
              <a:spcBef>
                <a:spcPct val="0"/>
              </a:spcBef>
              <a:spcAft>
                <a:spcPct val="0"/>
              </a:spcAft>
              <a:buClrTx/>
              <a:buSzTx/>
              <a:buNone/>
            </a:pPr>
            <a:endParaRPr lang="en-US" sz="2000" dirty="0"/>
          </a:p>
          <a:p>
            <a:pPr marL="0" indent="0">
              <a:buNone/>
            </a:pPr>
            <a:endParaRPr lang="en-US" sz="2000" b="1" dirty="0"/>
          </a:p>
          <a:p>
            <a:pPr marL="0" indent="0">
              <a:buNone/>
            </a:pPr>
            <a:endParaRPr lang="en-US" sz="3200" dirty="0">
              <a:solidFill>
                <a:schemeClr val="tx1"/>
              </a:solidFill>
            </a:endParaRPr>
          </a:p>
        </p:txBody>
      </p:sp>
      <p:sp>
        <p:nvSpPr>
          <p:cNvPr id="5" name="Oval 4">
            <a:extLst>
              <a:ext uri="{FF2B5EF4-FFF2-40B4-BE49-F238E27FC236}">
                <a16:creationId xmlns:a16="http://schemas.microsoft.com/office/drawing/2014/main" id="{E8E3B88B-F8CB-492F-AAD8-B5AB4A14CB16}"/>
              </a:ext>
            </a:extLst>
          </p:cNvPr>
          <p:cNvSpPr/>
          <p:nvPr/>
        </p:nvSpPr>
        <p:spPr>
          <a:xfrm>
            <a:off x="1942354" y="3791277"/>
            <a:ext cx="461394" cy="41945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17301A0-C19F-43B0-9B1E-FC54225C453F}"/>
              </a:ext>
            </a:extLst>
          </p:cNvPr>
          <p:cNvSpPr txBox="1"/>
          <p:nvPr/>
        </p:nvSpPr>
        <p:spPr>
          <a:xfrm>
            <a:off x="2033953" y="3816337"/>
            <a:ext cx="268448" cy="369332"/>
          </a:xfrm>
          <a:prstGeom prst="rect">
            <a:avLst/>
          </a:prstGeom>
          <a:noFill/>
        </p:spPr>
        <p:txBody>
          <a:bodyPr wrap="square" rtlCol="0">
            <a:spAutoFit/>
          </a:bodyPr>
          <a:lstStyle/>
          <a:p>
            <a:r>
              <a:rPr lang="en-US" dirty="0"/>
              <a:t>1</a:t>
            </a:r>
          </a:p>
        </p:txBody>
      </p:sp>
      <p:sp>
        <p:nvSpPr>
          <p:cNvPr id="7" name="Oval 6">
            <a:extLst>
              <a:ext uri="{FF2B5EF4-FFF2-40B4-BE49-F238E27FC236}">
                <a16:creationId xmlns:a16="http://schemas.microsoft.com/office/drawing/2014/main" id="{6BB2055B-F243-49A7-946F-F30EEB30C034}"/>
              </a:ext>
            </a:extLst>
          </p:cNvPr>
          <p:cNvSpPr/>
          <p:nvPr/>
        </p:nvSpPr>
        <p:spPr>
          <a:xfrm>
            <a:off x="3333190" y="3810225"/>
            <a:ext cx="446330" cy="41944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ADE93EB6-F9D9-4E2E-9FDA-63ED1CD6F31C}"/>
              </a:ext>
            </a:extLst>
          </p:cNvPr>
          <p:cNvSpPr/>
          <p:nvPr/>
        </p:nvSpPr>
        <p:spPr>
          <a:xfrm>
            <a:off x="4470285" y="3810334"/>
            <a:ext cx="453005" cy="41944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E526F999-90DE-4C67-9603-1530D48BD982}"/>
              </a:ext>
            </a:extLst>
          </p:cNvPr>
          <p:cNvSpPr/>
          <p:nvPr/>
        </p:nvSpPr>
        <p:spPr>
          <a:xfrm>
            <a:off x="5702521" y="3835392"/>
            <a:ext cx="453005" cy="41944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9594E05-A095-4C36-8A79-0E97A1B2C20A}"/>
              </a:ext>
            </a:extLst>
          </p:cNvPr>
          <p:cNvSpPr/>
          <p:nvPr/>
        </p:nvSpPr>
        <p:spPr>
          <a:xfrm>
            <a:off x="6983392" y="3810225"/>
            <a:ext cx="453005" cy="41944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C56DB45-4A15-4C83-A95D-65BAC6C1F555}"/>
              </a:ext>
            </a:extLst>
          </p:cNvPr>
          <p:cNvSpPr txBox="1"/>
          <p:nvPr/>
        </p:nvSpPr>
        <p:spPr>
          <a:xfrm>
            <a:off x="3388714" y="3835392"/>
            <a:ext cx="248131" cy="369113"/>
          </a:xfrm>
          <a:prstGeom prst="rect">
            <a:avLst/>
          </a:prstGeom>
          <a:noFill/>
        </p:spPr>
        <p:txBody>
          <a:bodyPr wrap="square" rtlCol="0">
            <a:spAutoFit/>
          </a:bodyPr>
          <a:lstStyle/>
          <a:p>
            <a:r>
              <a:rPr lang="en-US" dirty="0"/>
              <a:t>2</a:t>
            </a:r>
          </a:p>
        </p:txBody>
      </p:sp>
      <p:sp>
        <p:nvSpPr>
          <p:cNvPr id="12" name="TextBox 11">
            <a:extLst>
              <a:ext uri="{FF2B5EF4-FFF2-40B4-BE49-F238E27FC236}">
                <a16:creationId xmlns:a16="http://schemas.microsoft.com/office/drawing/2014/main" id="{8210A7C7-AB26-4167-A591-655171FBBCC2}"/>
              </a:ext>
            </a:extLst>
          </p:cNvPr>
          <p:cNvSpPr txBox="1"/>
          <p:nvPr/>
        </p:nvSpPr>
        <p:spPr>
          <a:xfrm>
            <a:off x="4545849" y="3856487"/>
            <a:ext cx="191176" cy="369113"/>
          </a:xfrm>
          <a:prstGeom prst="rect">
            <a:avLst/>
          </a:prstGeom>
          <a:noFill/>
        </p:spPr>
        <p:txBody>
          <a:bodyPr wrap="square" rtlCol="0">
            <a:spAutoFit/>
          </a:bodyPr>
          <a:lstStyle/>
          <a:p>
            <a:r>
              <a:rPr lang="en-US" dirty="0"/>
              <a:t>3</a:t>
            </a:r>
          </a:p>
        </p:txBody>
      </p:sp>
      <p:sp>
        <p:nvSpPr>
          <p:cNvPr id="13" name="TextBox 12">
            <a:extLst>
              <a:ext uri="{FF2B5EF4-FFF2-40B4-BE49-F238E27FC236}">
                <a16:creationId xmlns:a16="http://schemas.microsoft.com/office/drawing/2014/main" id="{7E139824-63B4-482F-9705-246BA2D187CA}"/>
              </a:ext>
            </a:extLst>
          </p:cNvPr>
          <p:cNvSpPr txBox="1"/>
          <p:nvPr/>
        </p:nvSpPr>
        <p:spPr>
          <a:xfrm>
            <a:off x="5813320" y="3856487"/>
            <a:ext cx="70758" cy="369332"/>
          </a:xfrm>
          <a:prstGeom prst="rect">
            <a:avLst/>
          </a:prstGeom>
          <a:noFill/>
        </p:spPr>
        <p:txBody>
          <a:bodyPr wrap="square" rtlCol="0">
            <a:spAutoFit/>
          </a:bodyPr>
          <a:lstStyle/>
          <a:p>
            <a:r>
              <a:rPr lang="en-US" dirty="0"/>
              <a:t>4</a:t>
            </a:r>
          </a:p>
        </p:txBody>
      </p:sp>
      <p:sp>
        <p:nvSpPr>
          <p:cNvPr id="14" name="TextBox 13">
            <a:extLst>
              <a:ext uri="{FF2B5EF4-FFF2-40B4-BE49-F238E27FC236}">
                <a16:creationId xmlns:a16="http://schemas.microsoft.com/office/drawing/2014/main" id="{DCBBC5F6-7AEB-45D8-94C0-36B5209A01F0}"/>
              </a:ext>
            </a:extLst>
          </p:cNvPr>
          <p:cNvSpPr txBox="1"/>
          <p:nvPr/>
        </p:nvSpPr>
        <p:spPr>
          <a:xfrm>
            <a:off x="7016034" y="3856487"/>
            <a:ext cx="212080" cy="369332"/>
          </a:xfrm>
          <a:prstGeom prst="rect">
            <a:avLst/>
          </a:prstGeom>
          <a:noFill/>
        </p:spPr>
        <p:txBody>
          <a:bodyPr wrap="square" rtlCol="0">
            <a:spAutoFit/>
          </a:bodyPr>
          <a:lstStyle/>
          <a:p>
            <a:r>
              <a:rPr lang="en-US" dirty="0"/>
              <a:t>5</a:t>
            </a:r>
          </a:p>
        </p:txBody>
      </p:sp>
    </p:spTree>
    <p:extLst>
      <p:ext uri="{BB962C8B-B14F-4D97-AF65-F5344CB8AC3E}">
        <p14:creationId xmlns:p14="http://schemas.microsoft.com/office/powerpoint/2010/main" val="38995309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 SUMMARY</a:t>
            </a:r>
          </a:p>
        </p:txBody>
      </p:sp>
      <p:pic>
        <p:nvPicPr>
          <p:cNvPr id="5" name="Content Placeholder 4">
            <a:extLst>
              <a:ext uri="{FF2B5EF4-FFF2-40B4-BE49-F238E27FC236}">
                <a16:creationId xmlns:a16="http://schemas.microsoft.com/office/drawing/2014/main" id="{ED371240-EEBD-46FC-8A09-71A0A9C6F4A2}"/>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6818960" y="2673169"/>
            <a:ext cx="4935512" cy="3416300"/>
          </a:xfrm>
          <a:prstGeom prst="rect">
            <a:avLst/>
          </a:prstGeom>
        </p:spPr>
      </p:pic>
      <p:sp>
        <p:nvSpPr>
          <p:cNvPr id="6" name="TextBox 5"/>
          <p:cNvSpPr txBox="1"/>
          <p:nvPr/>
        </p:nvSpPr>
        <p:spPr>
          <a:xfrm>
            <a:off x="748937" y="2534194"/>
            <a:ext cx="5808617" cy="4247317"/>
          </a:xfrm>
          <a:prstGeom prst="rect">
            <a:avLst/>
          </a:prstGeom>
          <a:noFill/>
        </p:spPr>
        <p:txBody>
          <a:bodyPr wrap="square" rtlCol="0">
            <a:spAutoFit/>
          </a:bodyPr>
          <a:lstStyle/>
          <a:p>
            <a:r>
              <a:rPr lang="en-US" dirty="0"/>
              <a:t>To get evidence of student learning, you can </a:t>
            </a:r>
            <a:br>
              <a:rPr lang="en-US" dirty="0"/>
            </a:br>
            <a:endParaRPr lang="en-US" dirty="0"/>
          </a:p>
          <a:p>
            <a:pPr marL="285750" indent="-285750">
              <a:buFontTx/>
              <a:buChar char="-"/>
            </a:pPr>
            <a:r>
              <a:rPr lang="en-US" b="1" dirty="0"/>
              <a:t>Align graded coursework with SLOs, so the grade on the assignment yields an SLO score</a:t>
            </a:r>
            <a:r>
              <a:rPr lang="en-US" dirty="0"/>
              <a:t>. You can do this using a capstone assignment, separate assignments, or an exit quiz. You could use an SLO-aligned rubric, or grade holistically.</a:t>
            </a:r>
            <a:br>
              <a:rPr lang="en-US" dirty="0"/>
            </a:br>
            <a:endParaRPr lang="en-US" dirty="0"/>
          </a:p>
          <a:p>
            <a:pPr marL="285750" indent="-285750">
              <a:buFontTx/>
              <a:buChar char="-"/>
            </a:pPr>
            <a:r>
              <a:rPr lang="en-US" b="1" dirty="0"/>
              <a:t>Create a separate exit quiz.</a:t>
            </a:r>
            <a:r>
              <a:rPr lang="en-US" dirty="0"/>
              <a:t> This could be a multiple-choice or short answer quiz, and could be used across multiple sections. </a:t>
            </a:r>
            <a:br>
              <a:rPr lang="en-US" dirty="0"/>
            </a:br>
            <a:endParaRPr lang="en-US" dirty="0"/>
          </a:p>
          <a:p>
            <a:pPr marL="285750" indent="-285750">
              <a:buFontTx/>
              <a:buChar char="-"/>
            </a:pPr>
            <a:r>
              <a:rPr lang="en-US" b="1" dirty="0"/>
              <a:t>Create a survey.</a:t>
            </a:r>
            <a:r>
              <a:rPr lang="en-US" dirty="0"/>
              <a:t> Students can self-score for each of the learning outcomes. Again, the survey would work across multiple sections.  </a:t>
            </a:r>
            <a:endParaRPr lang="en-US" b="1" dirty="0"/>
          </a:p>
        </p:txBody>
      </p:sp>
    </p:spTree>
    <p:extLst>
      <p:ext uri="{BB962C8B-B14F-4D97-AF65-F5344CB8AC3E}">
        <p14:creationId xmlns:p14="http://schemas.microsoft.com/office/powerpoint/2010/main" val="15381753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RECORDING / REPORTING SLO DATA</a:t>
            </a:r>
            <a:br>
              <a:rPr lang="en-US" b="1" dirty="0"/>
            </a:br>
            <a:r>
              <a:rPr lang="en-US" b="1" dirty="0"/>
              <a:t>More easy strategies</a:t>
            </a:r>
          </a:p>
        </p:txBody>
      </p:sp>
      <p:sp>
        <p:nvSpPr>
          <p:cNvPr id="3" name="Content Placeholder 2"/>
          <p:cNvSpPr>
            <a:spLocks noGrp="1"/>
          </p:cNvSpPr>
          <p:nvPr>
            <p:ph idx="1"/>
          </p:nvPr>
        </p:nvSpPr>
        <p:spPr/>
        <p:txBody>
          <a:bodyPr>
            <a:normAutofit/>
          </a:bodyPr>
          <a:lstStyle/>
          <a:p>
            <a:pPr marL="57150" indent="0">
              <a:buNone/>
            </a:pPr>
            <a:r>
              <a:rPr lang="en-US" sz="2400" b="1" dirty="0"/>
              <a:t>When you’ve captured your SLO data, at the end of the semester, you will need to pass it on to the ASLT division. So you need to record the information in some sort of form that includes students names and G#s, and that gives a score out of 5 for each SLO.</a:t>
            </a:r>
          </a:p>
          <a:p>
            <a:pPr marL="57150" indent="0">
              <a:buNone/>
            </a:pPr>
            <a:r>
              <a:rPr lang="en-US" sz="2400" b="1" dirty="0"/>
              <a:t>No one wants to spend hours dealing with awkward software or creating pointless forms, so here are some suggestions. </a:t>
            </a:r>
          </a:p>
          <a:p>
            <a:pPr marL="857250" lvl="2" indent="0">
              <a:buNone/>
            </a:pPr>
            <a:endParaRPr lang="en-US" sz="3200" dirty="0"/>
          </a:p>
        </p:txBody>
      </p:sp>
    </p:spTree>
    <p:extLst>
      <p:ext uri="{BB962C8B-B14F-4D97-AF65-F5344CB8AC3E}">
        <p14:creationId xmlns:p14="http://schemas.microsoft.com/office/powerpoint/2010/main" val="32641115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Capstone, exit quiz or survey scores, could be recorded on an extra copy of your Official Class Record. </a:t>
            </a:r>
          </a:p>
        </p:txBody>
      </p:sp>
      <p:sp>
        <p:nvSpPr>
          <p:cNvPr id="3" name="Content Placeholder 2"/>
          <p:cNvSpPr>
            <a:spLocks noGrp="1"/>
          </p:cNvSpPr>
          <p:nvPr>
            <p:ph idx="1"/>
          </p:nvPr>
        </p:nvSpPr>
        <p:spPr/>
        <p:txBody>
          <a:bodyPr>
            <a:normAutofit/>
          </a:bodyPr>
          <a:lstStyle/>
          <a:p>
            <a:pPr marL="57150" indent="0">
              <a:buNone/>
            </a:pPr>
            <a:r>
              <a:rPr lang="en-US" sz="2000" dirty="0"/>
              <a:t>The Official Class Record form, available in </a:t>
            </a:r>
            <a:r>
              <a:rPr lang="en-US" sz="2000" dirty="0" err="1"/>
              <a:t>Websmart</a:t>
            </a:r>
            <a:r>
              <a:rPr lang="en-US" sz="2000" dirty="0"/>
              <a:t>, includes student names and G#s, and a set of numbered columns. These could correspond neatly to SLOs. </a:t>
            </a:r>
          </a:p>
          <a:p>
            <a:pPr marL="57150" indent="0">
              <a:buNone/>
            </a:pPr>
            <a:r>
              <a:rPr lang="en-US" sz="2000" dirty="0"/>
              <a:t>Once you’ve added the SLO scores, you can drop the forms at your division office to forward to ASLT.</a:t>
            </a:r>
          </a:p>
          <a:p>
            <a:pPr marL="57150" indent="0">
              <a:buNone/>
            </a:pPr>
            <a:endParaRPr lang="en-US" sz="2000" dirty="0"/>
          </a:p>
          <a:p>
            <a:pPr marL="57150" indent="0">
              <a:buNone/>
            </a:pPr>
            <a:endParaRPr lang="en-US" sz="2000" dirty="0"/>
          </a:p>
          <a:p>
            <a:pPr marL="400050">
              <a:buFont typeface="Wingdings" panose="05000000000000000000" pitchFamily="2" charset="2"/>
              <a:buChar char="Ø"/>
            </a:pPr>
            <a:endParaRPr lang="en-US" sz="2000" dirty="0"/>
          </a:p>
          <a:p>
            <a:pPr marL="57150" indent="0">
              <a:buNone/>
            </a:pPr>
            <a:endParaRPr lang="en-US" sz="2000" dirty="0"/>
          </a:p>
          <a:p>
            <a:pPr marL="57150" indent="0">
              <a:buNone/>
            </a:pPr>
            <a:endParaRPr lang="en-US" sz="2000" dirty="0"/>
          </a:p>
          <a:p>
            <a:pPr marL="57150" indent="0">
              <a:buNone/>
            </a:pPr>
            <a:endParaRPr lang="en-US" sz="2000" dirty="0"/>
          </a:p>
          <a:p>
            <a:pPr marL="57150" indent="0">
              <a:buNone/>
            </a:pPr>
            <a:endParaRPr lang="en-US" i="1" dirty="0"/>
          </a:p>
          <a:p>
            <a:pPr marL="857250" lvl="2" indent="0">
              <a:buNone/>
            </a:pPr>
            <a:endParaRPr lang="en-US" sz="3200" dirty="0"/>
          </a:p>
        </p:txBody>
      </p:sp>
    </p:spTree>
    <p:extLst>
      <p:ext uri="{BB962C8B-B14F-4D97-AF65-F5344CB8AC3E}">
        <p14:creationId xmlns:p14="http://schemas.microsoft.com/office/powerpoint/2010/main" val="15049272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extra Class Record might look like this (real student names obscured!)</a:t>
            </a:r>
          </a:p>
        </p:txBody>
      </p:sp>
      <p:sp>
        <p:nvSpPr>
          <p:cNvPr id="3" name="Content Placeholder 2"/>
          <p:cNvSpPr>
            <a:spLocks noGrp="1"/>
          </p:cNvSpPr>
          <p:nvPr>
            <p:ph idx="1"/>
          </p:nvPr>
        </p:nvSpPr>
        <p:spPr/>
        <p:txBody>
          <a:bodyPr>
            <a:normAutofit/>
          </a:bodyPr>
          <a:lstStyle/>
          <a:p>
            <a:pPr marL="57150" indent="0">
              <a:buNone/>
            </a:pPr>
            <a:endParaRPr lang="en-US" sz="2000" dirty="0"/>
          </a:p>
          <a:p>
            <a:pPr marL="57150" indent="0">
              <a:buNone/>
            </a:pPr>
            <a:endParaRPr lang="en-US" sz="2000" dirty="0"/>
          </a:p>
          <a:p>
            <a:pPr marL="400050">
              <a:buFont typeface="Wingdings" panose="05000000000000000000" pitchFamily="2" charset="2"/>
              <a:buChar char="Ø"/>
            </a:pPr>
            <a:endParaRPr lang="en-US" sz="2000" dirty="0"/>
          </a:p>
          <a:p>
            <a:pPr marL="57150" indent="0">
              <a:buNone/>
            </a:pPr>
            <a:endParaRPr lang="en-US" sz="2000" dirty="0"/>
          </a:p>
          <a:p>
            <a:pPr marL="57150" indent="0">
              <a:buNone/>
            </a:pPr>
            <a:endParaRPr lang="en-US" sz="2000" dirty="0"/>
          </a:p>
          <a:p>
            <a:pPr marL="57150" indent="0">
              <a:buNone/>
            </a:pPr>
            <a:endParaRPr lang="en-US" sz="2000" dirty="0"/>
          </a:p>
          <a:p>
            <a:pPr marL="57150" indent="0">
              <a:buNone/>
            </a:pPr>
            <a:endParaRPr lang="en-US" i="1" dirty="0"/>
          </a:p>
          <a:p>
            <a:pPr marL="857250" lvl="2" indent="0">
              <a:buNone/>
            </a:pPr>
            <a:endParaRPr lang="en-US" sz="3200" dirty="0"/>
          </a:p>
        </p:txBody>
      </p:sp>
    </p:spTree>
    <p:extLst>
      <p:ext uri="{BB962C8B-B14F-4D97-AF65-F5344CB8AC3E}">
        <p14:creationId xmlns:p14="http://schemas.microsoft.com/office/powerpoint/2010/main" val="5402776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you’re aligning specific assignments to SLOs, you could also use your official class record.</a:t>
            </a:r>
          </a:p>
        </p:txBody>
      </p:sp>
      <p:sp>
        <p:nvSpPr>
          <p:cNvPr id="3" name="Content Placeholder 2"/>
          <p:cNvSpPr>
            <a:spLocks noGrp="1"/>
          </p:cNvSpPr>
          <p:nvPr>
            <p:ph idx="1"/>
          </p:nvPr>
        </p:nvSpPr>
        <p:spPr/>
        <p:txBody>
          <a:bodyPr>
            <a:normAutofit/>
          </a:bodyPr>
          <a:lstStyle/>
          <a:p>
            <a:pPr marL="57150" indent="0">
              <a:buNone/>
            </a:pPr>
            <a:r>
              <a:rPr lang="en-US" sz="2000" dirty="0"/>
              <a:t>If you record all students’ grades, you can highlight those grades that relate to SLOs. You can include an SLO key (i.e., which grades would represent a 1/5, 2/5 and so on). Or we can simply assume that A=5, B=4, C=3, D=2 and F=1. </a:t>
            </a:r>
          </a:p>
          <a:p>
            <a:pPr marL="57150" indent="0">
              <a:buNone/>
            </a:pPr>
            <a:endParaRPr lang="en-US" sz="2000" dirty="0"/>
          </a:p>
          <a:p>
            <a:pPr marL="57150" indent="0">
              <a:buNone/>
            </a:pPr>
            <a:endParaRPr lang="en-US" sz="2000" dirty="0"/>
          </a:p>
          <a:p>
            <a:pPr marL="400050">
              <a:buFont typeface="Wingdings" panose="05000000000000000000" pitchFamily="2" charset="2"/>
              <a:buChar char="Ø"/>
            </a:pPr>
            <a:endParaRPr lang="en-US" sz="2000" dirty="0"/>
          </a:p>
          <a:p>
            <a:pPr marL="57150" indent="0">
              <a:buNone/>
            </a:pPr>
            <a:endParaRPr lang="en-US" sz="2000" dirty="0"/>
          </a:p>
          <a:p>
            <a:pPr marL="57150" indent="0">
              <a:buNone/>
            </a:pPr>
            <a:endParaRPr lang="en-US" sz="2000" dirty="0"/>
          </a:p>
          <a:p>
            <a:pPr marL="57150" indent="0">
              <a:buNone/>
            </a:pPr>
            <a:endParaRPr lang="en-US" sz="2000" dirty="0"/>
          </a:p>
          <a:p>
            <a:pPr marL="57150" indent="0">
              <a:buNone/>
            </a:pPr>
            <a:endParaRPr lang="en-US" i="1" dirty="0"/>
          </a:p>
          <a:p>
            <a:pPr marL="857250" lvl="2" indent="0">
              <a:buNone/>
            </a:pPr>
            <a:endParaRPr lang="en-US" sz="3200" dirty="0"/>
          </a:p>
        </p:txBody>
      </p:sp>
    </p:spTree>
    <p:extLst>
      <p:ext uri="{BB962C8B-B14F-4D97-AF65-F5344CB8AC3E}">
        <p14:creationId xmlns:p14="http://schemas.microsoft.com/office/powerpoint/2010/main" val="27529604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Gradebook or Class Record, with SLO-related grades highlighted, might look like this:</a:t>
            </a:r>
          </a:p>
        </p:txBody>
      </p:sp>
      <p:sp>
        <p:nvSpPr>
          <p:cNvPr id="3" name="Content Placeholder 2"/>
          <p:cNvSpPr>
            <a:spLocks noGrp="1"/>
          </p:cNvSpPr>
          <p:nvPr>
            <p:ph idx="1"/>
          </p:nvPr>
        </p:nvSpPr>
        <p:spPr/>
        <p:txBody>
          <a:bodyPr>
            <a:normAutofit/>
          </a:bodyPr>
          <a:lstStyle/>
          <a:p>
            <a:pPr marL="57150" indent="0">
              <a:buNone/>
            </a:pPr>
            <a:endParaRPr lang="en-US" sz="2000" dirty="0"/>
          </a:p>
          <a:p>
            <a:pPr marL="57150" indent="0">
              <a:buNone/>
            </a:pPr>
            <a:endParaRPr lang="en-US" sz="2000" dirty="0"/>
          </a:p>
          <a:p>
            <a:pPr marL="400050">
              <a:buFont typeface="Wingdings" panose="05000000000000000000" pitchFamily="2" charset="2"/>
              <a:buChar char="Ø"/>
            </a:pPr>
            <a:endParaRPr lang="en-US" sz="2000" dirty="0"/>
          </a:p>
          <a:p>
            <a:pPr marL="57150" indent="0">
              <a:buNone/>
            </a:pPr>
            <a:endParaRPr lang="en-US" sz="2000" dirty="0"/>
          </a:p>
          <a:p>
            <a:pPr marL="57150" indent="0">
              <a:buNone/>
            </a:pPr>
            <a:endParaRPr lang="en-US" sz="2000" dirty="0"/>
          </a:p>
          <a:p>
            <a:pPr marL="57150" indent="0">
              <a:buNone/>
            </a:pPr>
            <a:endParaRPr lang="en-US" sz="2000" dirty="0"/>
          </a:p>
          <a:p>
            <a:pPr marL="57150" indent="0">
              <a:buNone/>
            </a:pPr>
            <a:endParaRPr lang="en-US" i="1" dirty="0"/>
          </a:p>
          <a:p>
            <a:pPr marL="857250" lvl="2" indent="0">
              <a:buNone/>
            </a:pPr>
            <a:endParaRPr lang="en-US" sz="3200" dirty="0"/>
          </a:p>
        </p:txBody>
      </p:sp>
    </p:spTree>
    <p:extLst>
      <p:ext uri="{BB962C8B-B14F-4D97-AF65-F5344CB8AC3E}">
        <p14:creationId xmlns:p14="http://schemas.microsoft.com/office/powerpoint/2010/main" val="2237188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Or finally - </a:t>
            </a:r>
          </a:p>
        </p:txBody>
      </p:sp>
      <p:sp>
        <p:nvSpPr>
          <p:cNvPr id="3" name="Content Placeholder 2"/>
          <p:cNvSpPr>
            <a:spLocks noGrp="1"/>
          </p:cNvSpPr>
          <p:nvPr>
            <p:ph idx="1"/>
          </p:nvPr>
        </p:nvSpPr>
        <p:spPr/>
        <p:txBody>
          <a:bodyPr>
            <a:normAutofit/>
          </a:bodyPr>
          <a:lstStyle/>
          <a:p>
            <a:pPr marL="57150" indent="0">
              <a:buNone/>
            </a:pPr>
            <a:r>
              <a:rPr lang="en-US" sz="2000" dirty="0"/>
              <a:t>If something else is easier for you, that’s fine too. You can export a spreadsheet, or a Word document, or whatever else suits you.</a:t>
            </a:r>
          </a:p>
          <a:p>
            <a:pPr marL="57150" indent="0">
              <a:buNone/>
            </a:pPr>
            <a:endParaRPr lang="en-US" sz="2000" dirty="0"/>
          </a:p>
          <a:p>
            <a:pPr marL="57150" indent="0">
              <a:buNone/>
            </a:pPr>
            <a:endParaRPr lang="en-US" sz="2000" dirty="0"/>
          </a:p>
          <a:p>
            <a:pPr marL="57150" indent="0">
              <a:buNone/>
            </a:pPr>
            <a:endParaRPr lang="en-US" sz="2000" dirty="0"/>
          </a:p>
          <a:p>
            <a:pPr marL="400050">
              <a:buFont typeface="Wingdings" panose="05000000000000000000" pitchFamily="2" charset="2"/>
              <a:buChar char="Ø"/>
            </a:pPr>
            <a:endParaRPr lang="en-US" sz="2000" dirty="0"/>
          </a:p>
          <a:p>
            <a:pPr marL="57150" indent="0">
              <a:buNone/>
            </a:pPr>
            <a:endParaRPr lang="en-US" sz="2000" dirty="0"/>
          </a:p>
          <a:p>
            <a:pPr marL="57150" indent="0">
              <a:buNone/>
            </a:pPr>
            <a:endParaRPr lang="en-US" sz="2000" dirty="0"/>
          </a:p>
          <a:p>
            <a:pPr marL="57150" indent="0">
              <a:buNone/>
            </a:pPr>
            <a:endParaRPr lang="en-US" sz="2000" dirty="0"/>
          </a:p>
          <a:p>
            <a:pPr marL="57150" indent="0">
              <a:buNone/>
            </a:pPr>
            <a:endParaRPr lang="en-US" i="1" dirty="0"/>
          </a:p>
          <a:p>
            <a:pPr marL="857250" lvl="2" indent="0">
              <a:buNone/>
            </a:pPr>
            <a:endParaRPr lang="en-US" sz="3200" dirty="0"/>
          </a:p>
        </p:txBody>
      </p:sp>
    </p:spTree>
    <p:extLst>
      <p:ext uri="{BB962C8B-B14F-4D97-AF65-F5344CB8AC3E}">
        <p14:creationId xmlns:p14="http://schemas.microsoft.com/office/powerpoint/2010/main" val="10180203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 sum:</a:t>
            </a:r>
          </a:p>
        </p:txBody>
      </p:sp>
      <p:sp>
        <p:nvSpPr>
          <p:cNvPr id="3" name="Content Placeholder 2"/>
          <p:cNvSpPr>
            <a:spLocks noGrp="1"/>
          </p:cNvSpPr>
          <p:nvPr>
            <p:ph idx="1"/>
          </p:nvPr>
        </p:nvSpPr>
        <p:spPr/>
        <p:txBody>
          <a:bodyPr>
            <a:normAutofit/>
          </a:bodyPr>
          <a:lstStyle/>
          <a:p>
            <a:pPr marL="400050">
              <a:buFont typeface="Arial" panose="020B0604020202020204" pitchFamily="34" charset="0"/>
              <a:buChar char="•"/>
            </a:pPr>
            <a:r>
              <a:rPr lang="en-US" sz="2000" b="1" dirty="0"/>
              <a:t>See if you can capture and record SLO scores for your students (at least section per prep)</a:t>
            </a:r>
          </a:p>
          <a:p>
            <a:pPr marL="400050">
              <a:buFont typeface="Arial" panose="020B0604020202020204" pitchFamily="34" charset="0"/>
              <a:buChar char="•"/>
            </a:pPr>
            <a:r>
              <a:rPr lang="en-US" sz="2000" b="1" dirty="0"/>
              <a:t>Use a 1-5 scoring system; associate the result with the student G#</a:t>
            </a:r>
          </a:p>
          <a:p>
            <a:pPr marL="400050">
              <a:buFont typeface="Arial" panose="020B0604020202020204" pitchFamily="34" charset="0"/>
              <a:buChar char="•"/>
            </a:pPr>
            <a:r>
              <a:rPr lang="en-US" sz="2000" b="1" dirty="0"/>
              <a:t>Collect the data the easiest way possible</a:t>
            </a:r>
          </a:p>
          <a:p>
            <a:pPr marL="400050">
              <a:buFont typeface="Arial" panose="020B0604020202020204" pitchFamily="34" charset="0"/>
              <a:buChar char="•"/>
            </a:pPr>
            <a:r>
              <a:rPr lang="en-US" sz="2000" b="1" dirty="0"/>
              <a:t>Record the scores the easiest way possible</a:t>
            </a:r>
          </a:p>
          <a:p>
            <a:pPr marL="400050">
              <a:buFont typeface="Arial" panose="020B0604020202020204" pitchFamily="34" charset="0"/>
              <a:buChar char="•"/>
            </a:pPr>
            <a:r>
              <a:rPr lang="en-US" sz="2000" b="1" dirty="0"/>
              <a:t>Get the scores to ASLT the easiest way possible (at the end of term, or the beginning of next term)</a:t>
            </a:r>
          </a:p>
          <a:p>
            <a:pPr marL="57150" indent="0">
              <a:buNone/>
            </a:pPr>
            <a:endParaRPr lang="en-US" sz="2000" b="1" dirty="0"/>
          </a:p>
          <a:p>
            <a:pPr marL="57150" indent="0">
              <a:buNone/>
            </a:pPr>
            <a:endParaRPr lang="en-US" sz="2000" dirty="0"/>
          </a:p>
          <a:p>
            <a:pPr marL="57150" indent="0">
              <a:buNone/>
            </a:pPr>
            <a:endParaRPr lang="en-US" sz="2000" dirty="0"/>
          </a:p>
          <a:p>
            <a:pPr marL="57150" indent="0">
              <a:buNone/>
            </a:pPr>
            <a:endParaRPr lang="en-US" sz="2000" dirty="0"/>
          </a:p>
          <a:p>
            <a:pPr marL="400050">
              <a:buFont typeface="Wingdings" panose="05000000000000000000" pitchFamily="2" charset="2"/>
              <a:buChar char="Ø"/>
            </a:pPr>
            <a:endParaRPr lang="en-US" sz="2000" dirty="0"/>
          </a:p>
          <a:p>
            <a:pPr marL="57150" indent="0">
              <a:buNone/>
            </a:pPr>
            <a:endParaRPr lang="en-US" sz="2000" dirty="0"/>
          </a:p>
          <a:p>
            <a:pPr marL="57150" indent="0">
              <a:buNone/>
            </a:pPr>
            <a:endParaRPr lang="en-US" sz="2000" dirty="0"/>
          </a:p>
          <a:p>
            <a:pPr marL="57150" indent="0">
              <a:buNone/>
            </a:pPr>
            <a:endParaRPr lang="en-US" sz="2000" dirty="0"/>
          </a:p>
          <a:p>
            <a:pPr marL="57150" indent="0">
              <a:buNone/>
            </a:pPr>
            <a:endParaRPr lang="en-US" i="1" dirty="0"/>
          </a:p>
          <a:p>
            <a:pPr marL="857250" lvl="2" indent="0">
              <a:buNone/>
            </a:pPr>
            <a:endParaRPr lang="en-US" sz="3200" dirty="0"/>
          </a:p>
        </p:txBody>
      </p:sp>
    </p:spTree>
    <p:extLst>
      <p:ext uri="{BB962C8B-B14F-4D97-AF65-F5344CB8AC3E}">
        <p14:creationId xmlns:p14="http://schemas.microsoft.com/office/powerpoint/2010/main" val="10536930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22839"/>
            <a:ext cx="8761413" cy="706964"/>
          </a:xfrm>
        </p:spPr>
        <p:txBody>
          <a:bodyPr/>
          <a:lstStyle/>
          <a:p>
            <a:pPr algn="ctr"/>
            <a:r>
              <a:rPr lang="en-US" b="1" dirty="0"/>
              <a:t>AND PLEASE - </a:t>
            </a:r>
          </a:p>
        </p:txBody>
      </p:sp>
      <p:sp>
        <p:nvSpPr>
          <p:cNvPr id="3" name="Content Placeholder 2"/>
          <p:cNvSpPr>
            <a:spLocks noGrp="1"/>
          </p:cNvSpPr>
          <p:nvPr>
            <p:ph idx="1"/>
          </p:nvPr>
        </p:nvSpPr>
        <p:spPr/>
        <p:txBody>
          <a:bodyPr>
            <a:normAutofit fontScale="92500" lnSpcReduction="10000"/>
          </a:bodyPr>
          <a:lstStyle/>
          <a:p>
            <a:pPr marL="57150" indent="0">
              <a:buNone/>
            </a:pPr>
            <a:r>
              <a:rPr lang="en-US" sz="2000" dirty="0"/>
              <a:t>This is an </a:t>
            </a:r>
            <a:r>
              <a:rPr lang="en-US" sz="2000" b="1" dirty="0"/>
              <a:t>experiment. </a:t>
            </a:r>
            <a:r>
              <a:rPr lang="en-US" sz="2000" dirty="0"/>
              <a:t>We’re asking for everyone’s help, to figure out what would make for the easiest way to collect and record a lot of SLO data. You are helping us!</a:t>
            </a:r>
          </a:p>
          <a:p>
            <a:pPr marL="57150" indent="0">
              <a:buNone/>
            </a:pPr>
            <a:r>
              <a:rPr lang="en-US" sz="2000" dirty="0"/>
              <a:t>And you’re also helping yourselves. The goal is to create guidelines for collecting SLO data that are easy to adopt, and put us all on a clear routine. The more we know about where the difficulties lie – about what solutions work, and what don’t – the better we can tailor our procedures to our work. </a:t>
            </a:r>
          </a:p>
          <a:p>
            <a:pPr marL="57150" indent="0">
              <a:buNone/>
            </a:pPr>
            <a:r>
              <a:rPr lang="en-US" sz="2000" b="1" dirty="0">
                <a:solidFill>
                  <a:srgbClr val="FF0000"/>
                </a:solidFill>
              </a:rPr>
              <a:t>But this is not meant to be onerous, or take up a lot of your valuable time. </a:t>
            </a:r>
            <a:r>
              <a:rPr lang="en-US" sz="2000" dirty="0">
                <a:solidFill>
                  <a:schemeClr val="tx1"/>
                </a:solidFill>
              </a:rPr>
              <a:t>If you find yourself spending too much time on this, if you run into problems, </a:t>
            </a:r>
            <a:r>
              <a:rPr lang="en-US" sz="2000" b="1" dirty="0">
                <a:solidFill>
                  <a:srgbClr val="FF0000"/>
                </a:solidFill>
              </a:rPr>
              <a:t>PLEASE STOP – </a:t>
            </a:r>
            <a:r>
              <a:rPr lang="en-US" sz="2000" dirty="0">
                <a:solidFill>
                  <a:schemeClr val="tx1"/>
                </a:solidFill>
              </a:rPr>
              <a:t>and get in touch! I want to hear from you.</a:t>
            </a:r>
          </a:p>
          <a:p>
            <a:pPr marL="57150" indent="0">
              <a:buNone/>
            </a:pPr>
            <a:endParaRPr lang="en-US" sz="2000" b="1" dirty="0">
              <a:solidFill>
                <a:srgbClr val="FF0000"/>
              </a:solidFill>
            </a:endParaRPr>
          </a:p>
          <a:p>
            <a:pPr marL="57150" indent="0">
              <a:buNone/>
            </a:pPr>
            <a:endParaRPr lang="en-US" sz="2000" dirty="0"/>
          </a:p>
          <a:p>
            <a:pPr marL="57150" indent="0">
              <a:buNone/>
            </a:pPr>
            <a:endParaRPr lang="en-US" sz="2000" dirty="0"/>
          </a:p>
          <a:p>
            <a:pPr marL="400050">
              <a:buFont typeface="Wingdings" panose="05000000000000000000" pitchFamily="2" charset="2"/>
              <a:buChar char="Ø"/>
            </a:pPr>
            <a:endParaRPr lang="en-US" sz="2000" dirty="0"/>
          </a:p>
          <a:p>
            <a:pPr marL="57150" indent="0">
              <a:buNone/>
            </a:pPr>
            <a:endParaRPr lang="en-US" sz="2000" dirty="0"/>
          </a:p>
          <a:p>
            <a:pPr marL="57150" indent="0">
              <a:buNone/>
            </a:pPr>
            <a:endParaRPr lang="en-US" sz="2000" dirty="0"/>
          </a:p>
          <a:p>
            <a:pPr marL="57150" indent="0">
              <a:buNone/>
            </a:pPr>
            <a:endParaRPr lang="en-US" sz="2000" dirty="0"/>
          </a:p>
          <a:p>
            <a:pPr marL="57150" indent="0">
              <a:buNone/>
            </a:pPr>
            <a:endParaRPr lang="en-US" i="1" dirty="0"/>
          </a:p>
          <a:p>
            <a:pPr marL="857250" lvl="2" indent="0">
              <a:buNone/>
            </a:pPr>
            <a:endParaRPr lang="en-US" sz="3200" dirty="0"/>
          </a:p>
        </p:txBody>
      </p:sp>
    </p:spTree>
    <p:extLst>
      <p:ext uri="{BB962C8B-B14F-4D97-AF65-F5344CB8AC3E}">
        <p14:creationId xmlns:p14="http://schemas.microsoft.com/office/powerpoint/2010/main" val="4223524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 are talking about how to gather SLO data to fill that data pool.</a:t>
            </a:r>
          </a:p>
        </p:txBody>
      </p:sp>
      <p:sp>
        <p:nvSpPr>
          <p:cNvPr id="3" name="Content Placeholder 2"/>
          <p:cNvSpPr>
            <a:spLocks noGrp="1"/>
          </p:cNvSpPr>
          <p:nvPr>
            <p:ph idx="1"/>
          </p:nvPr>
        </p:nvSpPr>
        <p:spPr>
          <a:xfrm>
            <a:off x="1251850" y="2569029"/>
            <a:ext cx="8825659" cy="3459480"/>
          </a:xfrm>
        </p:spPr>
        <p:txBody>
          <a:bodyPr vert="horz" lIns="91440" tIns="45720" rIns="91440" bIns="45720" rtlCol="0" anchor="t">
            <a:normAutofit/>
          </a:bodyPr>
          <a:lstStyle/>
          <a:p>
            <a:pPr marL="457200" lvl="1" indent="0">
              <a:buNone/>
            </a:pPr>
            <a:r>
              <a:rPr lang="en-US" sz="3000" b="1" dirty="0">
                <a:solidFill>
                  <a:schemeClr val="tx1"/>
                </a:solidFill>
              </a:rPr>
              <a:t>Gathering SLO data </a:t>
            </a:r>
            <a:r>
              <a:rPr lang="en-US" sz="3000" dirty="0">
                <a:solidFill>
                  <a:schemeClr val="tx1"/>
                </a:solidFill>
              </a:rPr>
              <a:t>= an ongoing process requiring clear definition and support!</a:t>
            </a:r>
          </a:p>
          <a:p>
            <a:pPr marL="457200" lvl="1" indent="0">
              <a:buNone/>
            </a:pPr>
            <a:endParaRPr lang="en-US" sz="3000" dirty="0">
              <a:solidFill>
                <a:schemeClr val="tx1"/>
              </a:solidFill>
            </a:endParaRPr>
          </a:p>
          <a:p>
            <a:pPr marL="457200" lvl="1" indent="0">
              <a:buNone/>
            </a:pPr>
            <a:r>
              <a:rPr lang="en-US" sz="3000" dirty="0">
                <a:solidFill>
                  <a:schemeClr val="tx1"/>
                </a:solidFill>
              </a:rPr>
              <a:t>And that’s why we need your input: We need to know what routine will suit us best.</a:t>
            </a:r>
          </a:p>
          <a:p>
            <a:pPr marL="457200" lvl="1" indent="0">
              <a:buNone/>
            </a:pPr>
            <a:endParaRPr lang="en-US" sz="3000" b="1" dirty="0">
              <a:solidFill>
                <a:schemeClr val="tx1"/>
              </a:solidFill>
            </a:endParaRPr>
          </a:p>
        </p:txBody>
      </p:sp>
    </p:spTree>
    <p:extLst>
      <p:ext uri="{BB962C8B-B14F-4D97-AF65-F5344CB8AC3E}">
        <p14:creationId xmlns:p14="http://schemas.microsoft.com/office/powerpoint/2010/main" val="6346124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22839"/>
            <a:ext cx="8761413" cy="706964"/>
          </a:xfrm>
        </p:spPr>
        <p:txBody>
          <a:bodyPr/>
          <a:lstStyle/>
          <a:p>
            <a:pPr algn="ctr"/>
            <a:r>
              <a:rPr lang="en-US" b="1" dirty="0"/>
              <a:t>Thank you!!!</a:t>
            </a:r>
          </a:p>
        </p:txBody>
      </p:sp>
      <p:sp>
        <p:nvSpPr>
          <p:cNvPr id="3" name="Content Placeholder 2"/>
          <p:cNvSpPr>
            <a:spLocks noGrp="1"/>
          </p:cNvSpPr>
          <p:nvPr>
            <p:ph idx="1"/>
          </p:nvPr>
        </p:nvSpPr>
        <p:spPr/>
        <p:txBody>
          <a:bodyPr>
            <a:normAutofit/>
          </a:bodyPr>
          <a:lstStyle/>
          <a:p>
            <a:pPr marL="57150" indent="0">
              <a:buNone/>
            </a:pPr>
            <a:r>
              <a:rPr lang="en-US" sz="2000" b="1" dirty="0">
                <a:solidFill>
                  <a:srgbClr val="7030A0"/>
                </a:solidFill>
              </a:rPr>
              <a:t>THANK YOU!</a:t>
            </a:r>
          </a:p>
          <a:p>
            <a:pPr marL="457200" lvl="1" indent="0">
              <a:buNone/>
            </a:pPr>
            <a:r>
              <a:rPr lang="en-US" sz="1800" b="1" dirty="0">
                <a:solidFill>
                  <a:srgbClr val="7030A0"/>
                </a:solidFill>
              </a:rPr>
              <a:t>Thank you!</a:t>
            </a:r>
          </a:p>
          <a:p>
            <a:pPr marL="857250" lvl="2" indent="0">
              <a:buNone/>
            </a:pPr>
            <a:r>
              <a:rPr lang="en-US" sz="1600" b="1" dirty="0">
                <a:solidFill>
                  <a:srgbClr val="7030A0"/>
                </a:solidFill>
              </a:rPr>
              <a:t>Thank YOU!</a:t>
            </a:r>
          </a:p>
          <a:p>
            <a:pPr marL="1314450" lvl="3" indent="0">
              <a:buNone/>
            </a:pPr>
            <a:r>
              <a:rPr lang="en-US" sz="1400" b="1" dirty="0">
                <a:solidFill>
                  <a:srgbClr val="7030A0"/>
                </a:solidFill>
              </a:rPr>
              <a:t>THANK you!</a:t>
            </a:r>
          </a:p>
          <a:p>
            <a:pPr marL="57150" indent="0">
              <a:buNone/>
            </a:pPr>
            <a:endParaRPr lang="en-US" sz="2000" dirty="0"/>
          </a:p>
          <a:p>
            <a:pPr marL="57150" indent="0">
              <a:buNone/>
            </a:pPr>
            <a:endParaRPr lang="en-US" sz="2000"/>
          </a:p>
          <a:p>
            <a:pPr marL="57150" indent="0">
              <a:buNone/>
            </a:pPr>
            <a:endParaRPr lang="en-US" sz="2000" dirty="0"/>
          </a:p>
          <a:p>
            <a:pPr marL="400050">
              <a:buFont typeface="Wingdings" panose="05000000000000000000" pitchFamily="2" charset="2"/>
              <a:buChar char="Ø"/>
            </a:pPr>
            <a:endParaRPr lang="en-US" sz="2000" dirty="0"/>
          </a:p>
          <a:p>
            <a:pPr marL="57150" indent="0">
              <a:buNone/>
            </a:pPr>
            <a:endParaRPr lang="en-US" sz="2000" dirty="0"/>
          </a:p>
          <a:p>
            <a:pPr marL="57150" indent="0">
              <a:buNone/>
            </a:pPr>
            <a:endParaRPr lang="en-US" sz="2000" dirty="0"/>
          </a:p>
          <a:p>
            <a:pPr marL="57150" indent="0">
              <a:buNone/>
            </a:pPr>
            <a:endParaRPr lang="en-US" sz="2000" dirty="0"/>
          </a:p>
          <a:p>
            <a:pPr marL="57150" indent="0">
              <a:buNone/>
            </a:pPr>
            <a:endParaRPr lang="en-US" i="1" dirty="0"/>
          </a:p>
          <a:p>
            <a:pPr marL="857250" lvl="2" indent="0">
              <a:buNone/>
            </a:pPr>
            <a:endParaRPr lang="en-US" sz="3200" dirty="0"/>
          </a:p>
        </p:txBody>
      </p:sp>
    </p:spTree>
    <p:extLst>
      <p:ext uri="{BB962C8B-B14F-4D97-AF65-F5344CB8AC3E}">
        <p14:creationId xmlns:p14="http://schemas.microsoft.com/office/powerpoint/2010/main" val="1859744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 know you probably know, but -</a:t>
            </a:r>
          </a:p>
        </p:txBody>
      </p:sp>
      <p:sp>
        <p:nvSpPr>
          <p:cNvPr id="3" name="Content Placeholder 2"/>
          <p:cNvSpPr>
            <a:spLocks noGrp="1"/>
          </p:cNvSpPr>
          <p:nvPr>
            <p:ph idx="1"/>
          </p:nvPr>
        </p:nvSpPr>
        <p:spPr/>
        <p:txBody>
          <a:bodyPr vert="horz" lIns="91440" tIns="45720" rIns="91440" bIns="45720" rtlCol="0" anchor="t">
            <a:normAutofit/>
          </a:bodyPr>
          <a:lstStyle/>
          <a:p>
            <a:pPr marL="457200" lvl="1" indent="0" algn="ctr">
              <a:buNone/>
            </a:pPr>
            <a:endParaRPr lang="en-US" sz="3000" dirty="0">
              <a:solidFill>
                <a:schemeClr val="tx1"/>
              </a:solidFill>
            </a:endParaRPr>
          </a:p>
          <a:p>
            <a:pPr marL="457200" lvl="1" indent="0" algn="ctr">
              <a:buNone/>
            </a:pPr>
            <a:r>
              <a:rPr lang="en-US" sz="3000" b="1" dirty="0">
                <a:solidFill>
                  <a:schemeClr val="tx1"/>
                </a:solidFill>
              </a:rPr>
              <a:t>It helps to remind ourselves what student learning outcomes </a:t>
            </a:r>
            <a:r>
              <a:rPr lang="en-US" sz="3000" b="1" i="1" dirty="0">
                <a:solidFill>
                  <a:schemeClr val="tx1"/>
                </a:solidFill>
              </a:rPr>
              <a:t>are.</a:t>
            </a:r>
            <a:endParaRPr lang="en-US" sz="3000" b="1" dirty="0">
              <a:solidFill>
                <a:schemeClr val="tx1"/>
              </a:solidFill>
            </a:endParaRPr>
          </a:p>
        </p:txBody>
      </p:sp>
    </p:spTree>
    <p:extLst>
      <p:ext uri="{BB962C8B-B14F-4D97-AF65-F5344CB8AC3E}">
        <p14:creationId xmlns:p14="http://schemas.microsoft.com/office/powerpoint/2010/main" val="1801471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are SLOs, again? </a:t>
            </a:r>
          </a:p>
        </p:txBody>
      </p:sp>
      <p:sp>
        <p:nvSpPr>
          <p:cNvPr id="3" name="Content Placeholder 2"/>
          <p:cNvSpPr>
            <a:spLocks noGrp="1"/>
          </p:cNvSpPr>
          <p:nvPr>
            <p:ph idx="1"/>
          </p:nvPr>
        </p:nvSpPr>
        <p:spPr/>
        <p:txBody>
          <a:bodyPr vert="horz" lIns="91440" tIns="45720" rIns="91440" bIns="45720" rtlCol="0" anchor="t">
            <a:normAutofit/>
          </a:bodyPr>
          <a:lstStyle/>
          <a:p>
            <a:pPr marL="457200" lvl="1" indent="0">
              <a:buNone/>
            </a:pPr>
            <a:r>
              <a:rPr lang="en-US" sz="3000" dirty="0">
                <a:solidFill>
                  <a:schemeClr val="tx1"/>
                </a:solidFill>
              </a:rPr>
              <a:t>A student learning outcome defines </a:t>
            </a:r>
            <a:r>
              <a:rPr lang="en-US" sz="3000" b="1" dirty="0">
                <a:solidFill>
                  <a:srgbClr val="FF0000"/>
                </a:solidFill>
              </a:rPr>
              <a:t>the</a:t>
            </a:r>
            <a:r>
              <a:rPr lang="en-US" sz="3000" dirty="0">
                <a:solidFill>
                  <a:schemeClr val="tx1"/>
                </a:solidFill>
              </a:rPr>
              <a:t> </a:t>
            </a:r>
            <a:r>
              <a:rPr lang="en-US" sz="3000" b="1" dirty="0">
                <a:solidFill>
                  <a:srgbClr val="FF0000"/>
                </a:solidFill>
              </a:rPr>
              <a:t>knowledge, skills, and/or abilities a student will take away </a:t>
            </a:r>
            <a:r>
              <a:rPr lang="en-US" sz="3000" dirty="0">
                <a:solidFill>
                  <a:schemeClr val="tx1"/>
                </a:solidFill>
              </a:rPr>
              <a:t>from a course, program, general education pattern, or sustained engagement with the college. </a:t>
            </a:r>
          </a:p>
        </p:txBody>
      </p:sp>
    </p:spTree>
    <p:extLst>
      <p:ext uri="{BB962C8B-B14F-4D97-AF65-F5344CB8AC3E}">
        <p14:creationId xmlns:p14="http://schemas.microsoft.com/office/powerpoint/2010/main" val="3285815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Where do we find SLOs, again? </a:t>
            </a:r>
          </a:p>
        </p:txBody>
      </p:sp>
      <p:sp>
        <p:nvSpPr>
          <p:cNvPr id="3" name="Content Placeholder 2"/>
          <p:cNvSpPr>
            <a:spLocks noGrp="1"/>
          </p:cNvSpPr>
          <p:nvPr>
            <p:ph idx="1"/>
          </p:nvPr>
        </p:nvSpPr>
        <p:spPr/>
        <p:txBody>
          <a:bodyPr vert="horz" lIns="91440" tIns="45720" rIns="91440" bIns="45720" rtlCol="0" anchor="t">
            <a:normAutofit fontScale="40000" lnSpcReduction="20000"/>
          </a:bodyPr>
          <a:lstStyle/>
          <a:p>
            <a:pPr marL="457200" lvl="1" indent="0">
              <a:buNone/>
            </a:pPr>
            <a:r>
              <a:rPr lang="en-US" sz="5000" dirty="0">
                <a:solidFill>
                  <a:schemeClr val="tx1"/>
                </a:solidFill>
              </a:rPr>
              <a:t>Defined learning outcomes mark the milestones along the </a:t>
            </a:r>
            <a:r>
              <a:rPr lang="en-US" sz="5000" i="1" dirty="0">
                <a:solidFill>
                  <a:schemeClr val="tx1"/>
                </a:solidFill>
              </a:rPr>
              <a:t>students’</a:t>
            </a:r>
            <a:r>
              <a:rPr lang="en-US" sz="5000" dirty="0">
                <a:solidFill>
                  <a:schemeClr val="tx1"/>
                </a:solidFill>
              </a:rPr>
              <a:t> pathways, i.e. </a:t>
            </a:r>
            <a:r>
              <a:rPr lang="en-US" sz="5000" b="1" dirty="0">
                <a:solidFill>
                  <a:srgbClr val="FF0000"/>
                </a:solidFill>
              </a:rPr>
              <a:t>at the end of </a:t>
            </a:r>
            <a:r>
              <a:rPr lang="en-US" sz="5000" dirty="0">
                <a:solidFill>
                  <a:schemeClr val="tx1"/>
                </a:solidFill>
              </a:rPr>
              <a:t>- </a:t>
            </a:r>
          </a:p>
          <a:p>
            <a:pPr lvl="1">
              <a:buFont typeface="Arial" panose="020B0604020202020204" pitchFamily="34" charset="0"/>
              <a:buChar char="•"/>
            </a:pPr>
            <a:r>
              <a:rPr lang="en-US" sz="4500" b="1" dirty="0">
                <a:solidFill>
                  <a:srgbClr val="FF0000"/>
                </a:solidFill>
              </a:rPr>
              <a:t>A course </a:t>
            </a:r>
            <a:r>
              <a:rPr lang="en-US" sz="4500" dirty="0">
                <a:solidFill>
                  <a:schemeClr val="tx1"/>
                </a:solidFill>
              </a:rPr>
              <a:t>(CSLOs): e.g., What should a student take away from BIOL 100?</a:t>
            </a:r>
          </a:p>
          <a:p>
            <a:pPr lvl="1">
              <a:buFont typeface="Arial" panose="020B0604020202020204" pitchFamily="34" charset="0"/>
              <a:buChar char="•"/>
            </a:pPr>
            <a:r>
              <a:rPr lang="en-US" sz="4500" b="1" dirty="0">
                <a:solidFill>
                  <a:srgbClr val="FF0000"/>
                </a:solidFill>
              </a:rPr>
              <a:t>Use of a service </a:t>
            </a:r>
            <a:r>
              <a:rPr lang="en-US" sz="4500" dirty="0">
                <a:solidFill>
                  <a:schemeClr val="tx1"/>
                </a:solidFill>
              </a:rPr>
              <a:t>(labs, support services etc.) (SSLOs): e.g., What should a student take away from using the Learning Center?</a:t>
            </a:r>
          </a:p>
          <a:p>
            <a:pPr lvl="1">
              <a:buFont typeface="Arial" panose="020B0604020202020204" pitchFamily="34" charset="0"/>
              <a:buChar char="•"/>
            </a:pPr>
            <a:r>
              <a:rPr lang="en-US" sz="4500" b="1" dirty="0">
                <a:solidFill>
                  <a:srgbClr val="FF0000"/>
                </a:solidFill>
              </a:rPr>
              <a:t>A program</a:t>
            </a:r>
            <a:r>
              <a:rPr lang="en-US" sz="4500" dirty="0">
                <a:solidFill>
                  <a:schemeClr val="tx1"/>
                </a:solidFill>
              </a:rPr>
              <a:t>, i.e. degree or certificate (PSLOs): e.g., What should a student take away from completing a degree in Nursing?</a:t>
            </a:r>
          </a:p>
          <a:p>
            <a:pPr lvl="1">
              <a:buFont typeface="Arial" panose="020B0604020202020204" pitchFamily="34" charset="0"/>
              <a:buChar char="•"/>
            </a:pPr>
            <a:r>
              <a:rPr lang="en-US" sz="4500" b="1" dirty="0">
                <a:solidFill>
                  <a:srgbClr val="FF0000"/>
                </a:solidFill>
              </a:rPr>
              <a:t>A sustained organized engagement with the college, including the general education pattern </a:t>
            </a:r>
            <a:r>
              <a:rPr lang="en-US" sz="4500" dirty="0">
                <a:solidFill>
                  <a:schemeClr val="tx1"/>
                </a:solidFill>
              </a:rPr>
              <a:t>(ILOs, GESLOs): e.g., What should a student take away from our GE pattern, or from a sustained course of study at CSM?</a:t>
            </a:r>
          </a:p>
          <a:p>
            <a:pPr lvl="1">
              <a:buFont typeface="Arial" panose="020B0604020202020204" pitchFamily="34" charset="0"/>
              <a:buChar char="•"/>
            </a:pPr>
            <a:endParaRPr lang="en-US" sz="3000" dirty="0">
              <a:solidFill>
                <a:schemeClr val="tx1"/>
              </a:solidFill>
            </a:endParaRPr>
          </a:p>
          <a:p>
            <a:pPr lvl="1">
              <a:buFont typeface="Arial" panose="020B0604020202020204" pitchFamily="34" charset="0"/>
              <a:buChar char="•"/>
            </a:pPr>
            <a:endParaRPr lang="en-US" sz="3000" dirty="0">
              <a:solidFill>
                <a:schemeClr val="tx1"/>
              </a:solidFill>
            </a:endParaRPr>
          </a:p>
        </p:txBody>
      </p:sp>
    </p:spTree>
    <p:extLst>
      <p:ext uri="{BB962C8B-B14F-4D97-AF65-F5344CB8AC3E}">
        <p14:creationId xmlns:p14="http://schemas.microsoft.com/office/powerpoint/2010/main" val="1313743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SLO data, again?</a:t>
            </a:r>
          </a:p>
        </p:txBody>
      </p:sp>
      <p:sp>
        <p:nvSpPr>
          <p:cNvPr id="3" name="Content Placeholder 2"/>
          <p:cNvSpPr>
            <a:spLocks noGrp="1"/>
          </p:cNvSpPr>
          <p:nvPr>
            <p:ph idx="1"/>
          </p:nvPr>
        </p:nvSpPr>
        <p:spPr/>
        <p:txBody>
          <a:bodyPr vert="horz" lIns="91440" tIns="45720" rIns="91440" bIns="45720" rtlCol="0" anchor="t">
            <a:normAutofit fontScale="92500" lnSpcReduction="20000"/>
          </a:bodyPr>
          <a:lstStyle/>
          <a:p>
            <a:pPr marL="457200" lvl="1" indent="0">
              <a:buNone/>
            </a:pPr>
            <a:r>
              <a:rPr lang="en-US" sz="3000" dirty="0">
                <a:solidFill>
                  <a:schemeClr val="tx1"/>
                </a:solidFill>
              </a:rPr>
              <a:t>Student learning outcomes (SLO) data consists of evidence of student learning. Some typical examples:</a:t>
            </a:r>
          </a:p>
          <a:p>
            <a:pPr lvl="1">
              <a:buFont typeface="Arial" panose="020B0604020202020204" pitchFamily="34" charset="0"/>
              <a:buChar char="•"/>
            </a:pPr>
            <a:r>
              <a:rPr lang="en-US" sz="3000" dirty="0">
                <a:solidFill>
                  <a:schemeClr val="tx1"/>
                </a:solidFill>
              </a:rPr>
              <a:t>in-course exams, essays, quizzes, etc.</a:t>
            </a:r>
          </a:p>
          <a:p>
            <a:pPr lvl="1">
              <a:buFont typeface="Arial" panose="020B0604020202020204" pitchFamily="34" charset="0"/>
              <a:buChar char="•"/>
            </a:pPr>
            <a:r>
              <a:rPr lang="en-US" sz="3000" dirty="0">
                <a:solidFill>
                  <a:schemeClr val="tx1"/>
                </a:solidFill>
              </a:rPr>
              <a:t>external measures (success in licensure or professional exams, job placement, etc.)</a:t>
            </a:r>
          </a:p>
          <a:p>
            <a:pPr lvl="1">
              <a:buFont typeface="Arial" panose="020B0604020202020204" pitchFamily="34" charset="0"/>
              <a:buChar char="•"/>
            </a:pPr>
            <a:r>
              <a:rPr lang="en-US" sz="3000" dirty="0">
                <a:solidFill>
                  <a:schemeClr val="tx1"/>
                </a:solidFill>
              </a:rPr>
              <a:t>student surveys </a:t>
            </a:r>
          </a:p>
          <a:p>
            <a:pPr lvl="1">
              <a:buFont typeface="Arial" panose="020B0604020202020204" pitchFamily="34" charset="0"/>
              <a:buChar char="•"/>
            </a:pPr>
            <a:r>
              <a:rPr lang="en-US" sz="3000" dirty="0">
                <a:solidFill>
                  <a:schemeClr val="tx1"/>
                </a:solidFill>
              </a:rPr>
              <a:t>and others to be designed!</a:t>
            </a:r>
          </a:p>
          <a:p>
            <a:pPr lvl="1">
              <a:buFont typeface="Arial" panose="020B0604020202020204" pitchFamily="34" charset="0"/>
              <a:buChar char="•"/>
            </a:pPr>
            <a:endParaRPr lang="en-US" sz="3000" dirty="0">
              <a:solidFill>
                <a:schemeClr val="tx1"/>
              </a:solidFill>
            </a:endParaRPr>
          </a:p>
        </p:txBody>
      </p:sp>
    </p:spTree>
    <p:extLst>
      <p:ext uri="{BB962C8B-B14F-4D97-AF65-F5344CB8AC3E}">
        <p14:creationId xmlns:p14="http://schemas.microsoft.com/office/powerpoint/2010/main" val="1991172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73DDD-EB4D-478A-AE10-FCB4EEC05656}"/>
              </a:ext>
            </a:extLst>
          </p:cNvPr>
          <p:cNvSpPr>
            <a:spLocks noGrp="1"/>
          </p:cNvSpPr>
          <p:nvPr>
            <p:ph type="title"/>
          </p:nvPr>
        </p:nvSpPr>
        <p:spPr/>
        <p:txBody>
          <a:bodyPr/>
          <a:lstStyle/>
          <a:p>
            <a:pPr algn="ctr"/>
            <a:r>
              <a:rPr lang="en-US" dirty="0"/>
              <a:t>SLO data, then, forms one of several pools of data we use to gauge how our students are doing – along with:</a:t>
            </a:r>
          </a:p>
        </p:txBody>
      </p:sp>
      <p:sp>
        <p:nvSpPr>
          <p:cNvPr id="3" name="Content Placeholder 2">
            <a:extLst>
              <a:ext uri="{FF2B5EF4-FFF2-40B4-BE49-F238E27FC236}">
                <a16:creationId xmlns:a16="http://schemas.microsoft.com/office/drawing/2014/main" id="{D092DF2A-EA54-418D-B74A-A56698D86EFB}"/>
              </a:ext>
            </a:extLst>
          </p:cNvPr>
          <p:cNvSpPr>
            <a:spLocks noGrp="1"/>
          </p:cNvSpPr>
          <p:nvPr>
            <p:ph idx="1"/>
          </p:nvPr>
        </p:nvSpPr>
        <p:spPr/>
        <p:txBody>
          <a:bodyPr>
            <a:normAutofit/>
          </a:bodyPr>
          <a:lstStyle/>
          <a:p>
            <a:pPr>
              <a:buFont typeface="Arial" panose="020B0604020202020204" pitchFamily="34" charset="0"/>
              <a:buChar char="•"/>
            </a:pPr>
            <a:r>
              <a:rPr lang="en-US" sz="2400" dirty="0"/>
              <a:t>course grades / success rates</a:t>
            </a:r>
          </a:p>
          <a:p>
            <a:pPr>
              <a:buFont typeface="Arial" panose="020B0604020202020204" pitchFamily="34" charset="0"/>
              <a:buChar char="•"/>
            </a:pPr>
            <a:r>
              <a:rPr lang="en-US" sz="2400" dirty="0"/>
              <a:t>transfer rates</a:t>
            </a:r>
          </a:p>
          <a:p>
            <a:pPr>
              <a:buFont typeface="Arial" panose="020B0604020202020204" pitchFamily="34" charset="0"/>
              <a:buChar char="•"/>
            </a:pPr>
            <a:r>
              <a:rPr lang="en-US" sz="2400" dirty="0"/>
              <a:t>graduation rates</a:t>
            </a:r>
          </a:p>
          <a:p>
            <a:pPr>
              <a:buFont typeface="Arial" panose="020B0604020202020204" pitchFamily="34" charset="0"/>
              <a:buChar char="•"/>
            </a:pPr>
            <a:r>
              <a:rPr lang="en-US" sz="2400" dirty="0"/>
              <a:t>success in external exams (cosmetology, etc.)</a:t>
            </a:r>
          </a:p>
          <a:p>
            <a:pPr>
              <a:buFont typeface="Arial" panose="020B0604020202020204" pitchFamily="34" charset="0"/>
              <a:buChar char="•"/>
            </a:pPr>
            <a:r>
              <a:rPr lang="en-US" sz="2400" dirty="0"/>
              <a:t>persistence rates</a:t>
            </a:r>
          </a:p>
          <a:p>
            <a:pPr>
              <a:buFont typeface="Arial" panose="020B0604020202020204" pitchFamily="34" charset="0"/>
              <a:buChar char="•"/>
            </a:pPr>
            <a:r>
              <a:rPr lang="en-US" sz="2400" dirty="0"/>
              <a:t>completion rates</a:t>
            </a:r>
          </a:p>
          <a:p>
            <a:pPr>
              <a:buFont typeface="Arial" panose="020B0604020202020204" pitchFamily="34" charset="0"/>
              <a:buChar char="•"/>
            </a:pPr>
            <a:r>
              <a:rPr lang="en-US" sz="2400" dirty="0">
                <a:solidFill>
                  <a:srgbClr val="FF0000"/>
                </a:solidFill>
              </a:rPr>
              <a:t>SLO results</a:t>
            </a:r>
          </a:p>
          <a:p>
            <a:pPr marL="0" indent="0">
              <a:buNone/>
            </a:pPr>
            <a:endParaRPr lang="en-US" sz="2400" dirty="0"/>
          </a:p>
        </p:txBody>
      </p:sp>
    </p:spTree>
    <p:extLst>
      <p:ext uri="{BB962C8B-B14F-4D97-AF65-F5344CB8AC3E}">
        <p14:creationId xmlns:p14="http://schemas.microsoft.com/office/powerpoint/2010/main" val="180068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99F4F8288B6E5488C10C209D2D05DD2" ma:contentTypeVersion="0" ma:contentTypeDescription="Create a new document." ma:contentTypeScope="" ma:versionID="4ea93d4c9dcfe9a3bee679ba5471eca7">
  <xsd:schema xmlns:xsd="http://www.w3.org/2001/XMLSchema" xmlns:xs="http://www.w3.org/2001/XMLSchema" xmlns:p="http://schemas.microsoft.com/office/2006/metadata/properties" targetNamespace="http://schemas.microsoft.com/office/2006/metadata/properties" ma:root="true" ma:fieldsID="e632581fadfa51a52ea46ddb307d92e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F0E105-7690-473B-8BE4-D44BE48AE807}">
  <ds:schemaRef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D79C063-7421-427A-A94F-FB6463141DE3}">
  <ds:schemaRefs>
    <ds:schemaRef ds:uri="http://schemas.microsoft.com/sharepoint/v3/contenttype/forms"/>
  </ds:schemaRefs>
</ds:datastoreItem>
</file>

<file path=customXml/itemProps3.xml><?xml version="1.0" encoding="utf-8"?>
<ds:datastoreItem xmlns:ds="http://schemas.openxmlformats.org/officeDocument/2006/customXml" ds:itemID="{FDD57214-604E-432E-83AA-6158E01E2B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TF00001243</Template>
  <TotalTime>1410</TotalTime>
  <Words>5006</Words>
  <Application>Microsoft Office PowerPoint</Application>
  <PresentationFormat>Widescreen</PresentationFormat>
  <Paragraphs>517</Paragraphs>
  <Slides>40</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Century Gothic</vt:lpstr>
      <vt:lpstr>Times New Roman</vt:lpstr>
      <vt:lpstr>Wingdings</vt:lpstr>
      <vt:lpstr>Wingdings 3</vt:lpstr>
      <vt:lpstr>Ion Boardroom</vt:lpstr>
      <vt:lpstr>Easy Ways To Gather SLO Data</vt:lpstr>
      <vt:lpstr>Who this presentation is for</vt:lpstr>
      <vt:lpstr>First up – we are NOT talking about assessment.</vt:lpstr>
      <vt:lpstr>We are talking about how to gather SLO data to fill that data pool.</vt:lpstr>
      <vt:lpstr>I know you probably know, but -</vt:lpstr>
      <vt:lpstr>What are SLOs, again? </vt:lpstr>
      <vt:lpstr>Where do we find SLOs, again? </vt:lpstr>
      <vt:lpstr>What is SLO data, again?</vt:lpstr>
      <vt:lpstr>SLO data, then, forms one of several pools of data we use to gauge how our students are doing – along with:</vt:lpstr>
      <vt:lpstr>Rules for our SLO data pool:</vt:lpstr>
      <vt:lpstr>This means that however we gather SLO data, we need to make sure that our data</vt:lpstr>
      <vt:lpstr>So: You’re going to </vt:lpstr>
      <vt:lpstr>COLLECTING SLO DATA:  Three Easy Strategies</vt:lpstr>
      <vt:lpstr>USING COURSEWORK</vt:lpstr>
      <vt:lpstr>1. You can create a capstone assignment</vt:lpstr>
      <vt:lpstr>Here’s an example from ENGL 110. Note how the learning outcomes correspond to specific language in the prompt.</vt:lpstr>
      <vt:lpstr>You can assign the score holistically</vt:lpstr>
      <vt:lpstr>- or if you use a rubric, you can align it to the SLOs. This gives a helpful “eyeball” of the student’s SLO score.</vt:lpstr>
      <vt:lpstr>Here’s how that rubric might turn into an SLO score: </vt:lpstr>
      <vt:lpstr>2. You can align graded assignments to SLOs</vt:lpstr>
      <vt:lpstr>Here’s an example from Biology. Note how the task echoes the specific SLO exactly, and how the student’s grade doubles as an SLO score. </vt:lpstr>
      <vt:lpstr>3. You can align exit quiz questions to SLOs</vt:lpstr>
      <vt:lpstr>Here’s an example from Business. (Warning: Facetious quiz questions included. I made them up as examples.)</vt:lpstr>
      <vt:lpstr>You could do this with a multiple choice test, too.</vt:lpstr>
      <vt:lpstr>USING EXIT QUIZZES</vt:lpstr>
      <vt:lpstr>You could create one quiz question per SLO, and score each out of 5</vt:lpstr>
      <vt:lpstr>Or you could create five questions per SLO, for a 1-5 score</vt:lpstr>
      <vt:lpstr>If you use a pre- and post-quiz, this could be adapted to reflect SLOs</vt:lpstr>
      <vt:lpstr>SURVEYS</vt:lpstr>
      <vt:lpstr>A survey asks students for their take on how well they’ve mastered the SLOs.</vt:lpstr>
      <vt:lpstr>IN SUMMARY</vt:lpstr>
      <vt:lpstr>RECORDING / REPORTING SLO DATA More easy strategies</vt:lpstr>
      <vt:lpstr>Capstone, exit quiz or survey scores, could be recorded on an extra copy of your Official Class Record. </vt:lpstr>
      <vt:lpstr>Your extra Class Record might look like this (real student names obscured!)</vt:lpstr>
      <vt:lpstr>If you’re aligning specific assignments to SLOs, you could also use your official class record.</vt:lpstr>
      <vt:lpstr>Your Gradebook or Class Record, with SLO-related grades highlighted, might look like this:</vt:lpstr>
      <vt:lpstr>Or finally - </vt:lpstr>
      <vt:lpstr>In sum:</vt:lpstr>
      <vt:lpstr>AND PLEASE -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Madeleine</dc:creator>
  <cp:lastModifiedBy>Madeleine Murphy</cp:lastModifiedBy>
  <cp:revision>632</cp:revision>
  <cp:lastPrinted>2016-08-16T20:30:56Z</cp:lastPrinted>
  <dcterms:created xsi:type="dcterms:W3CDTF">2015-09-22T16:57:55Z</dcterms:created>
  <dcterms:modified xsi:type="dcterms:W3CDTF">2018-08-16T17:50:48Z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0x010100399F4F8288B6E5488C10C209D2D05DD2</vt:lpwstr>
  </property>
</Properties>
</file>