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6.jpg" ContentType="image/jp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9.jpg" ContentType="image/jp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5"/>
  </p:notesMasterIdLst>
  <p:sldIdLst>
    <p:sldId id="257" r:id="rId2"/>
    <p:sldId id="258" r:id="rId3"/>
    <p:sldId id="274" r:id="rId4"/>
    <p:sldId id="265" r:id="rId5"/>
    <p:sldId id="259" r:id="rId6"/>
    <p:sldId id="281" r:id="rId7"/>
    <p:sldId id="271" r:id="rId8"/>
    <p:sldId id="275" r:id="rId9"/>
    <p:sldId id="276" r:id="rId10"/>
    <p:sldId id="283" r:id="rId11"/>
    <p:sldId id="269" r:id="rId12"/>
    <p:sldId id="284"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12">
          <p15:clr>
            <a:srgbClr val="A4A3A4"/>
          </p15:clr>
        </p15:guide>
        <p15:guide id="2" pos="28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85" d="100"/>
          <a:sy n="85" d="100"/>
        </p:scale>
        <p:origin x="1146" y="90"/>
      </p:cViewPr>
      <p:guideLst>
        <p:guide orient="horz" pos="1812"/>
        <p:guide pos="284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Sheet1!$A$15</c:f>
              <c:strCache>
                <c:ptCount val="1"/>
                <c:pt idx="0">
                  <c:v>Latino Non-Puente</c:v>
                </c:pt>
              </c:strCache>
            </c:strRef>
          </c:tx>
          <c:spPr>
            <a:solidFill>
              <a:srgbClr val="FF0000"/>
            </a:solidFill>
          </c:spPr>
          <c:invertIfNegative val="0"/>
          <c:dLbls>
            <c:delete val="1"/>
          </c:dLbls>
          <c:val>
            <c:numRef>
              <c:f>Sheet1!$B$15:$C$15</c:f>
              <c:numCache>
                <c:formatCode>General</c:formatCode>
                <c:ptCount val="2"/>
                <c:pt idx="0">
                  <c:v>12</c:v>
                </c:pt>
                <c:pt idx="1">
                  <c:v>25</c:v>
                </c:pt>
              </c:numCache>
            </c:numRef>
          </c:val>
        </c:ser>
        <c:ser>
          <c:idx val="1"/>
          <c:order val="1"/>
          <c:tx>
            <c:strRef>
              <c:f>Sheet1!$A$16</c:f>
              <c:strCache>
                <c:ptCount val="1"/>
                <c:pt idx="0">
                  <c:v>CSM General Population</c:v>
                </c:pt>
              </c:strCache>
            </c:strRef>
          </c:tx>
          <c:spPr>
            <a:solidFill>
              <a:srgbClr val="FFFF00"/>
            </a:solidFill>
          </c:spPr>
          <c:invertIfNegative val="0"/>
          <c:dLbls>
            <c:delete val="1"/>
          </c:dLbls>
          <c:val>
            <c:numRef>
              <c:f>Sheet1!$B$16:$C$16</c:f>
              <c:numCache>
                <c:formatCode>General</c:formatCode>
                <c:ptCount val="2"/>
                <c:pt idx="0">
                  <c:v>14</c:v>
                </c:pt>
                <c:pt idx="1">
                  <c:v>28</c:v>
                </c:pt>
              </c:numCache>
            </c:numRef>
          </c:val>
        </c:ser>
        <c:ser>
          <c:idx val="2"/>
          <c:order val="2"/>
          <c:tx>
            <c:strRef>
              <c:f>Sheet1!$A$17</c:f>
              <c:strCache>
                <c:ptCount val="1"/>
                <c:pt idx="0">
                  <c:v>Puente</c:v>
                </c:pt>
              </c:strCache>
            </c:strRef>
          </c:tx>
          <c:spPr>
            <a:solidFill>
              <a:srgbClr val="00B0F0"/>
            </a:solidFill>
            <a:ln>
              <a:noFill/>
            </a:ln>
          </c:spPr>
          <c:invertIfNegative val="0"/>
          <c:dLbls>
            <c:delete val="1"/>
          </c:dLbls>
          <c:val>
            <c:numRef>
              <c:f>Sheet1!$B$17:$C$17</c:f>
              <c:numCache>
                <c:formatCode>General</c:formatCode>
                <c:ptCount val="2"/>
                <c:pt idx="0">
                  <c:v>24</c:v>
                </c:pt>
                <c:pt idx="1">
                  <c:v>40</c:v>
                </c:pt>
              </c:numCache>
            </c:numRef>
          </c:val>
        </c:ser>
        <c:dLbls>
          <c:dLblPos val="inEnd"/>
          <c:showLegendKey val="0"/>
          <c:showVal val="1"/>
          <c:showCatName val="0"/>
          <c:showSerName val="0"/>
          <c:showPercent val="0"/>
          <c:showBubbleSize val="0"/>
        </c:dLbls>
        <c:gapWidth val="150"/>
        <c:axId val="163758944"/>
        <c:axId val="163759336"/>
      </c:barChart>
      <c:catAx>
        <c:axId val="163758944"/>
        <c:scaling>
          <c:orientation val="minMax"/>
        </c:scaling>
        <c:delete val="1"/>
        <c:axPos val="b"/>
        <c:majorTickMark val="out"/>
        <c:minorTickMark val="none"/>
        <c:tickLblPos val="nextTo"/>
        <c:crossAx val="163759336"/>
        <c:crosses val="autoZero"/>
        <c:auto val="1"/>
        <c:lblAlgn val="ctr"/>
        <c:lblOffset val="100"/>
        <c:noMultiLvlLbl val="0"/>
      </c:catAx>
      <c:valAx>
        <c:axId val="163759336"/>
        <c:scaling>
          <c:orientation val="minMax"/>
        </c:scaling>
        <c:delete val="0"/>
        <c:axPos val="l"/>
        <c:numFmt formatCode="General" sourceLinked="1"/>
        <c:majorTickMark val="out"/>
        <c:minorTickMark val="none"/>
        <c:tickLblPos val="nextTo"/>
        <c:crossAx val="163758944"/>
        <c:crosses val="autoZero"/>
        <c:crossBetween val="between"/>
      </c:valAx>
    </c:plotArea>
    <c:legend>
      <c:legendPos val="r"/>
      <c:layout/>
      <c:overlay val="0"/>
      <c:txPr>
        <a:bodyPr/>
        <a:lstStyle/>
        <a:p>
          <a:pPr>
            <a:defRPr sz="1600" b="1"/>
          </a:pPr>
          <a:endParaRPr lang="en-US"/>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0.07273</cdr:x>
      <cdr:y>0.90547</cdr:y>
    </cdr:from>
    <cdr:to>
      <cdr:x>0.73636</cdr:x>
      <cdr:y>1</cdr:y>
    </cdr:to>
    <cdr:sp macro="" textlink="">
      <cdr:nvSpPr>
        <cdr:cNvPr id="2" name="TextBox 1"/>
        <cdr:cNvSpPr txBox="1"/>
      </cdr:nvSpPr>
      <cdr:spPr>
        <a:xfrm xmlns:a="http://schemas.openxmlformats.org/drawingml/2006/main">
          <a:off x="609600" y="3242846"/>
          <a:ext cx="5562600" cy="338554"/>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3500" b="1" kern="1200">
              <a:solidFill>
                <a:srgbClr val="993300"/>
              </a:solidFill>
              <a:latin typeface="Arial" pitchFamily="34" charset="0"/>
              <a:ea typeface="+mn-ea"/>
              <a:cs typeface="+mn-cs"/>
            </a:defRPr>
          </a:lvl1pPr>
          <a:lvl2pPr marL="457200" algn="l" rtl="0" fontAlgn="base">
            <a:spcBef>
              <a:spcPct val="0"/>
            </a:spcBef>
            <a:spcAft>
              <a:spcPct val="0"/>
            </a:spcAft>
            <a:defRPr sz="3500" b="1" kern="1200">
              <a:solidFill>
                <a:srgbClr val="993300"/>
              </a:solidFill>
              <a:latin typeface="Arial" pitchFamily="34" charset="0"/>
              <a:ea typeface="+mn-ea"/>
              <a:cs typeface="+mn-cs"/>
            </a:defRPr>
          </a:lvl2pPr>
          <a:lvl3pPr marL="914400" algn="l" rtl="0" fontAlgn="base">
            <a:spcBef>
              <a:spcPct val="0"/>
            </a:spcBef>
            <a:spcAft>
              <a:spcPct val="0"/>
            </a:spcAft>
            <a:defRPr sz="3500" b="1" kern="1200">
              <a:solidFill>
                <a:srgbClr val="993300"/>
              </a:solidFill>
              <a:latin typeface="Arial" pitchFamily="34" charset="0"/>
              <a:ea typeface="+mn-ea"/>
              <a:cs typeface="+mn-cs"/>
            </a:defRPr>
          </a:lvl3pPr>
          <a:lvl4pPr marL="1371600" algn="l" rtl="0" fontAlgn="base">
            <a:spcBef>
              <a:spcPct val="0"/>
            </a:spcBef>
            <a:spcAft>
              <a:spcPct val="0"/>
            </a:spcAft>
            <a:defRPr sz="3500" b="1" kern="1200">
              <a:solidFill>
                <a:srgbClr val="993300"/>
              </a:solidFill>
              <a:latin typeface="Arial" pitchFamily="34" charset="0"/>
              <a:ea typeface="+mn-ea"/>
              <a:cs typeface="+mn-cs"/>
            </a:defRPr>
          </a:lvl4pPr>
          <a:lvl5pPr marL="1828800" algn="l" rtl="0" fontAlgn="base">
            <a:spcBef>
              <a:spcPct val="0"/>
            </a:spcBef>
            <a:spcAft>
              <a:spcPct val="0"/>
            </a:spcAft>
            <a:defRPr sz="3500" b="1" kern="1200">
              <a:solidFill>
                <a:srgbClr val="993300"/>
              </a:solidFill>
              <a:latin typeface="Arial" pitchFamily="34" charset="0"/>
              <a:ea typeface="+mn-ea"/>
              <a:cs typeface="+mn-cs"/>
            </a:defRPr>
          </a:lvl5pPr>
          <a:lvl6pPr marL="2286000" algn="l" defTabSz="914400" rtl="0" eaLnBrk="1" latinLnBrk="0" hangingPunct="1">
            <a:defRPr sz="3500" b="1" kern="1200">
              <a:solidFill>
                <a:srgbClr val="993300"/>
              </a:solidFill>
              <a:latin typeface="Arial" pitchFamily="34" charset="0"/>
              <a:ea typeface="+mn-ea"/>
              <a:cs typeface="+mn-cs"/>
            </a:defRPr>
          </a:lvl6pPr>
          <a:lvl7pPr marL="2743200" algn="l" defTabSz="914400" rtl="0" eaLnBrk="1" latinLnBrk="0" hangingPunct="1">
            <a:defRPr sz="3500" b="1" kern="1200">
              <a:solidFill>
                <a:srgbClr val="993300"/>
              </a:solidFill>
              <a:latin typeface="Arial" pitchFamily="34" charset="0"/>
              <a:ea typeface="+mn-ea"/>
              <a:cs typeface="+mn-cs"/>
            </a:defRPr>
          </a:lvl7pPr>
          <a:lvl8pPr marL="3200400" algn="l" defTabSz="914400" rtl="0" eaLnBrk="1" latinLnBrk="0" hangingPunct="1">
            <a:defRPr sz="3500" b="1" kern="1200">
              <a:solidFill>
                <a:srgbClr val="993300"/>
              </a:solidFill>
              <a:latin typeface="Arial" pitchFamily="34" charset="0"/>
              <a:ea typeface="+mn-ea"/>
              <a:cs typeface="+mn-cs"/>
            </a:defRPr>
          </a:lvl8pPr>
          <a:lvl9pPr marL="3657600" algn="l" defTabSz="914400" rtl="0" eaLnBrk="1" latinLnBrk="0" hangingPunct="1">
            <a:defRPr sz="3500" b="1" kern="1200">
              <a:solidFill>
                <a:srgbClr val="993300"/>
              </a:solidFill>
              <a:latin typeface="Arial" pitchFamily="34" charset="0"/>
              <a:ea typeface="+mn-ea"/>
              <a:cs typeface="+mn-cs"/>
            </a:defRPr>
          </a:lvl9pPr>
        </a:lstStyle>
        <a:p xmlns:a="http://schemas.openxmlformats.org/drawingml/2006/main">
          <a:r>
            <a:rPr lang="en-US" sz="1600" dirty="0" smtClean="0">
              <a:solidFill>
                <a:schemeClr val="tx1"/>
              </a:solidFill>
            </a:rPr>
            <a:t>ENGL 838 to 110+                     ENGL 100 to 110+                </a:t>
          </a:r>
          <a:endParaRPr lang="en-US" sz="1600" dirty="0"/>
        </a:p>
      </cdr:txBody>
    </cdr:sp>
  </cdr:relSizeAnchor>
  <cdr:relSizeAnchor xmlns:cdr="http://schemas.openxmlformats.org/drawingml/2006/chartDrawing">
    <cdr:from>
      <cdr:x>0.22727</cdr:x>
      <cdr:y>0.47059</cdr:y>
    </cdr:from>
    <cdr:to>
      <cdr:x>0.30909</cdr:x>
      <cdr:y>0.54902</cdr:y>
    </cdr:to>
    <cdr:sp macro="" textlink="">
      <cdr:nvSpPr>
        <cdr:cNvPr id="3" name="TextBox 2"/>
        <cdr:cNvSpPr txBox="1"/>
      </cdr:nvSpPr>
      <cdr:spPr>
        <a:xfrm xmlns:a="http://schemas.openxmlformats.org/drawingml/2006/main">
          <a:off x="1905000" y="1828800"/>
          <a:ext cx="685815" cy="3047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t>24%</a:t>
          </a:r>
          <a:endParaRPr lang="en-US" sz="1600" b="1" dirty="0"/>
        </a:p>
      </cdr:txBody>
    </cdr:sp>
  </cdr:relSizeAnchor>
  <cdr:relSizeAnchor xmlns:cdr="http://schemas.openxmlformats.org/drawingml/2006/chartDrawing">
    <cdr:from>
      <cdr:x>0.16364</cdr:x>
      <cdr:y>0.68627</cdr:y>
    </cdr:from>
    <cdr:to>
      <cdr:x>0.24546</cdr:x>
      <cdr:y>0.76471</cdr:y>
    </cdr:to>
    <cdr:sp macro="" textlink="">
      <cdr:nvSpPr>
        <cdr:cNvPr id="4" name="TextBox 1"/>
        <cdr:cNvSpPr txBox="1"/>
      </cdr:nvSpPr>
      <cdr:spPr>
        <a:xfrm xmlns:a="http://schemas.openxmlformats.org/drawingml/2006/main">
          <a:off x="1371600" y="2667000"/>
          <a:ext cx="685815" cy="3048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t>1</a:t>
          </a:r>
          <a:r>
            <a:rPr lang="en-US" sz="1600" b="1" dirty="0" smtClean="0"/>
            <a:t>4%</a:t>
          </a:r>
          <a:endParaRPr lang="en-US" sz="1600" b="1" dirty="0"/>
        </a:p>
      </cdr:txBody>
    </cdr:sp>
  </cdr:relSizeAnchor>
  <cdr:relSizeAnchor xmlns:cdr="http://schemas.openxmlformats.org/drawingml/2006/chartDrawing">
    <cdr:from>
      <cdr:x>0.08182</cdr:x>
      <cdr:y>0.72549</cdr:y>
    </cdr:from>
    <cdr:to>
      <cdr:x>0.16364</cdr:x>
      <cdr:y>0.80392</cdr:y>
    </cdr:to>
    <cdr:sp macro="" textlink="">
      <cdr:nvSpPr>
        <cdr:cNvPr id="5" name="TextBox 1"/>
        <cdr:cNvSpPr txBox="1"/>
      </cdr:nvSpPr>
      <cdr:spPr>
        <a:xfrm xmlns:a="http://schemas.openxmlformats.org/drawingml/2006/main">
          <a:off x="685800" y="2819400"/>
          <a:ext cx="685815" cy="3047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smtClean="0"/>
            <a:t>12%</a:t>
          </a:r>
          <a:endParaRPr lang="en-US" sz="1600" b="1" dirty="0"/>
        </a:p>
      </cdr:txBody>
    </cdr:sp>
  </cdr:relSizeAnchor>
  <cdr:relSizeAnchor xmlns:cdr="http://schemas.openxmlformats.org/drawingml/2006/chartDrawing">
    <cdr:from>
      <cdr:x>0.53636</cdr:x>
      <cdr:y>0.15686</cdr:y>
    </cdr:from>
    <cdr:to>
      <cdr:x>0.61818</cdr:x>
      <cdr:y>0.2353</cdr:y>
    </cdr:to>
    <cdr:sp macro="" textlink="">
      <cdr:nvSpPr>
        <cdr:cNvPr id="6" name="TextBox 1"/>
        <cdr:cNvSpPr txBox="1"/>
      </cdr:nvSpPr>
      <cdr:spPr>
        <a:xfrm xmlns:a="http://schemas.openxmlformats.org/drawingml/2006/main">
          <a:off x="4495800" y="609600"/>
          <a:ext cx="685815" cy="3048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smtClean="0"/>
            <a:t>40%</a:t>
          </a:r>
          <a:endParaRPr lang="en-US" sz="1600" b="1" dirty="0"/>
        </a:p>
      </cdr:txBody>
    </cdr:sp>
  </cdr:relSizeAnchor>
  <cdr:relSizeAnchor xmlns:cdr="http://schemas.openxmlformats.org/drawingml/2006/chartDrawing">
    <cdr:from>
      <cdr:x>0.45909</cdr:x>
      <cdr:y>0.39216</cdr:y>
    </cdr:from>
    <cdr:to>
      <cdr:x>0.54091</cdr:x>
      <cdr:y>0.47059</cdr:y>
    </cdr:to>
    <cdr:sp macro="" textlink="">
      <cdr:nvSpPr>
        <cdr:cNvPr id="7" name="TextBox 1"/>
        <cdr:cNvSpPr txBox="1"/>
      </cdr:nvSpPr>
      <cdr:spPr>
        <a:xfrm xmlns:a="http://schemas.openxmlformats.org/drawingml/2006/main">
          <a:off x="3848092" y="1524000"/>
          <a:ext cx="685816" cy="3047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smtClean="0"/>
            <a:t>28%</a:t>
          </a:r>
          <a:endParaRPr lang="en-US" sz="1600" b="1" dirty="0"/>
        </a:p>
      </cdr:txBody>
    </cdr:sp>
  </cdr:relSizeAnchor>
  <cdr:relSizeAnchor xmlns:cdr="http://schemas.openxmlformats.org/drawingml/2006/chartDrawing">
    <cdr:from>
      <cdr:x>0.4</cdr:x>
      <cdr:y>0.4902</cdr:y>
    </cdr:from>
    <cdr:to>
      <cdr:x>0.48182</cdr:x>
      <cdr:y>0.56863</cdr:y>
    </cdr:to>
    <cdr:sp macro="" textlink="">
      <cdr:nvSpPr>
        <cdr:cNvPr id="8" name="TextBox 1"/>
        <cdr:cNvSpPr txBox="1"/>
      </cdr:nvSpPr>
      <cdr:spPr>
        <a:xfrm xmlns:a="http://schemas.openxmlformats.org/drawingml/2006/main">
          <a:off x="3352800" y="1905000"/>
          <a:ext cx="685815" cy="3047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smtClean="0"/>
            <a:t>25%</a:t>
          </a:r>
          <a:endParaRPr lang="en-US" sz="16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E3C784-490D-3141-88C3-05D16BF68D2F}" type="datetimeFigureOut">
              <a:rPr lang="en-US" smtClean="0"/>
              <a:t>12/2/2015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33B3E7-211C-8A4F-87AE-E53170D595D1}" type="slidenum">
              <a:rPr lang="en-US" smtClean="0"/>
              <a:t>‹#›</a:t>
            </a:fld>
            <a:endParaRPr lang="en-US"/>
          </a:p>
        </p:txBody>
      </p:sp>
    </p:spTree>
    <p:extLst>
      <p:ext uri="{BB962C8B-B14F-4D97-AF65-F5344CB8AC3E}">
        <p14:creationId xmlns:p14="http://schemas.microsoft.com/office/powerpoint/2010/main" val="22590522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ccrc.tc.columbia.edu/media/k2/attachments/community-college-management-practice-brief.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DB574B1-9468-4233-848C-D57F409374F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582436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p:cNvSpPr>
            <a:spLocks noGrp="1" noChangeArrowheads="1"/>
          </p:cNvSpPr>
          <p:nvPr>
            <p:ph type="sldNum" sz="quarter" idx="5"/>
          </p:nvPr>
        </p:nvSpPr>
        <p:spPr>
          <a:ln/>
        </p:spPr>
        <p:txBody>
          <a:bodyPr/>
          <a:lstStyle/>
          <a:p>
            <a:fld id="{8AA6375E-87E0-44E0-9A56-3A3A02E42386}" type="slidenum">
              <a:rPr lang="en-US">
                <a:solidFill>
                  <a:srgbClr val="000000"/>
                </a:solidFill>
              </a:rPr>
              <a:pPr/>
              <a:t>10</a:t>
            </a:fld>
            <a:endParaRPr lang="en-US" dirty="0">
              <a:solidFill>
                <a:srgbClr val="000000"/>
              </a:solidFill>
            </a:endParaRPr>
          </a:p>
        </p:txBody>
      </p:sp>
      <p:sp>
        <p:nvSpPr>
          <p:cNvPr id="3" name="Notes Placeholder 2"/>
          <p:cNvSpPr>
            <a:spLocks noGrp="1"/>
          </p:cNvSpPr>
          <p:nvPr>
            <p:ph type="body" idx="1"/>
          </p:nvPr>
        </p:nvSpPr>
        <p:spPr/>
        <p:txBody>
          <a:bodyPr>
            <a:normAutofit/>
          </a:bodyPr>
          <a:lstStyle/>
          <a:p>
            <a:r>
              <a:rPr lang="en-US" dirty="0" err="1" smtClean="0"/>
              <a:t>Carino</a:t>
            </a:r>
            <a:r>
              <a:rPr lang="en-US" baseline="0" dirty="0" smtClean="0"/>
              <a:t> means caring, and </a:t>
            </a:r>
            <a:r>
              <a:rPr lang="en-US" baseline="0" dirty="0" err="1" smtClean="0"/>
              <a:t>familia</a:t>
            </a:r>
            <a:r>
              <a:rPr lang="en-US" baseline="0" dirty="0" smtClean="0"/>
              <a:t>, family</a:t>
            </a:r>
            <a:endParaRPr lang="en-US" dirty="0"/>
          </a:p>
        </p:txBody>
      </p:sp>
    </p:spTree>
    <p:extLst>
      <p:ext uri="{BB962C8B-B14F-4D97-AF65-F5344CB8AC3E}">
        <p14:creationId xmlns:p14="http://schemas.microsoft.com/office/powerpoint/2010/main" val="1795983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174576"/>
                </a:solidFill>
              </a:rPr>
              <a:t>Modified from:</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174576"/>
                </a:solidFill>
              </a:rPr>
              <a:t>CCRC studied High and low-impact Florida CC’s*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smtClean="0">
                <a:solidFill>
                  <a:schemeClr val="tx1">
                    <a:lumMod val="95000"/>
                    <a:lumOff val="5000"/>
                  </a:schemeClr>
                </a:solidFill>
                <a:hlinkClick r:id="rId3"/>
              </a:rPr>
              <a:t>*Community College Management Practices That Promote Student Success, Jenkins, </a:t>
            </a:r>
            <a:r>
              <a:rPr lang="en-US" sz="1200" i="1" dirty="0" smtClean="0">
                <a:hlinkClick r:id="rId3"/>
              </a:rPr>
              <a:t>2006</a:t>
            </a:r>
            <a:endParaRPr lang="en-US" sz="1200" i="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study compared</a:t>
            </a:r>
            <a:r>
              <a:rPr lang="en-US" baseline="0" dirty="0" smtClean="0"/>
              <a:t> </a:t>
            </a:r>
            <a:r>
              <a:rPr lang="en-US" dirty="0" smtClean="0"/>
              <a:t>the policies and practices of Florida</a:t>
            </a:r>
            <a:r>
              <a:rPr lang="en-US" baseline="0" dirty="0" smtClean="0"/>
              <a:t> community </a:t>
            </a:r>
            <a:r>
              <a:rPr lang="en-US" dirty="0" smtClean="0"/>
              <a:t>colleges </a:t>
            </a:r>
            <a:r>
              <a:rPr lang="en-US" baseline="0" dirty="0" smtClean="0"/>
              <a:t>that </a:t>
            </a:r>
            <a:r>
              <a:rPr lang="en-US" dirty="0" smtClean="0"/>
              <a:t>have a high impact on the educational success of especially, their African</a:t>
            </a:r>
            <a:r>
              <a:rPr lang="en-US" baseline="0" dirty="0" smtClean="0"/>
              <a:t> American and Latino </a:t>
            </a:r>
            <a:r>
              <a:rPr lang="en-US" dirty="0" smtClean="0"/>
              <a:t>students with colleges that have a low impact. The colleges they studied</a:t>
            </a:r>
            <a:r>
              <a:rPr lang="en-US" baseline="0" dirty="0" smtClean="0"/>
              <a:t> were roughly comparable in terms of size, urbanization and student demographics. Based on literature, they assumed that colleges that had an impact would do some or all of these things.  But they weren’t sure which ones were the most important for really helping these students succeed.</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dirty="0" smtClean="0"/>
          </a:p>
          <a:p>
            <a:endParaRPr lang="en-US" dirty="0"/>
          </a:p>
        </p:txBody>
      </p:sp>
      <p:sp>
        <p:nvSpPr>
          <p:cNvPr id="4" name="Slide Number Placeholder 3"/>
          <p:cNvSpPr>
            <a:spLocks noGrp="1"/>
          </p:cNvSpPr>
          <p:nvPr>
            <p:ph type="sldNum" sz="quarter" idx="10"/>
          </p:nvPr>
        </p:nvSpPr>
        <p:spPr/>
        <p:txBody>
          <a:bodyPr/>
          <a:lstStyle/>
          <a:p>
            <a:fld id="{6233B3E7-211C-8A4F-87AE-E53170D595D1}" type="slidenum">
              <a:rPr lang="en-US" smtClean="0"/>
              <a:t>11</a:t>
            </a:fld>
            <a:endParaRPr lang="en-US"/>
          </a:p>
        </p:txBody>
      </p:sp>
    </p:spTree>
    <p:extLst>
      <p:ext uri="{BB962C8B-B14F-4D97-AF65-F5344CB8AC3E}">
        <p14:creationId xmlns:p14="http://schemas.microsoft.com/office/powerpoint/2010/main" val="3775821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Linda</a:t>
            </a:r>
          </a:p>
          <a:p>
            <a:r>
              <a:rPr lang="en-US" dirty="0" smtClean="0"/>
              <a:t>We</a:t>
            </a:r>
            <a:r>
              <a:rPr lang="en-US" baseline="0" dirty="0" smtClean="0"/>
              <a:t> actually stole this quote from Debbie DiThomas’ presentation which was taken from one of the first CCC Academic Senate papers on Student Equity, first of all because we really like it, but secondly because it really sums up quite well why working to improve student equity matters not only to students but to us, our communities and to the State as a whole.</a:t>
            </a:r>
            <a:endParaRPr lang="en-US" dirty="0"/>
          </a:p>
        </p:txBody>
      </p:sp>
      <p:sp>
        <p:nvSpPr>
          <p:cNvPr id="4" name="Slide Number Placeholder 3"/>
          <p:cNvSpPr>
            <a:spLocks noGrp="1"/>
          </p:cNvSpPr>
          <p:nvPr>
            <p:ph type="sldNum" sz="quarter" idx="10"/>
          </p:nvPr>
        </p:nvSpPr>
        <p:spPr/>
        <p:txBody>
          <a:bodyPr/>
          <a:lstStyle/>
          <a:p>
            <a:fld id="{FDB574B1-9468-4233-848C-D57F409374F3}" type="slidenum">
              <a:rPr lang="en-US" smtClean="0"/>
              <a:t>2</a:t>
            </a:fld>
            <a:endParaRPr lang="en-US"/>
          </a:p>
        </p:txBody>
      </p:sp>
    </p:spTree>
    <p:extLst>
      <p:ext uri="{BB962C8B-B14F-4D97-AF65-F5344CB8AC3E}">
        <p14:creationId xmlns:p14="http://schemas.microsoft.com/office/powerpoint/2010/main" val="3278187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905016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Thanks to </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VERONICA A. K. NEAL, ED.D.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DIRECTOR (PREFERRED PRONOUNS: SHE/HER/HERS) OFFICE OF EQUITY, SOCIAL JUSTICE, AND MULTICULTURAL EDUCATION DE ANZA COLLEGE </a:t>
            </a:r>
            <a:endParaRPr dirty="0"/>
          </a:p>
        </p:txBody>
      </p:sp>
    </p:spTree>
    <p:extLst>
      <p:ext uri="{BB962C8B-B14F-4D97-AF65-F5344CB8AC3E}">
        <p14:creationId xmlns:p14="http://schemas.microsoft.com/office/powerpoint/2010/main" val="2107345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 Sheldon</a:t>
            </a:r>
          </a:p>
          <a:p>
            <a:r>
              <a:rPr lang="en-US" dirty="0"/>
              <a:t>Student equity planning is a college or district-wide planning effort that focuses on increasing access, course completion, ESL and basic skills completion, degrees, certificates and transfer for all students as measured by success indicators linked to the CCC Student Success Scorecard, and other measures developed in consultation with local colleges.  “Success indicators” are used to identify and measure areas for which disadvantaged populations may be impacted by issues of equal opportunity.  Each college develops specific goals/outcomes and actions to address disparities that are discovered, disaggregating data for indicators by student demographics, preferably in program review. College plans must describe the implementation of each indicator, as well as policies, activities and procedures as they relate to student equity at the college.  </a:t>
            </a:r>
          </a:p>
        </p:txBody>
      </p:sp>
      <p:sp>
        <p:nvSpPr>
          <p:cNvPr id="4" name="Slide Number Placeholder 3"/>
          <p:cNvSpPr>
            <a:spLocks noGrp="1"/>
          </p:cNvSpPr>
          <p:nvPr>
            <p:ph type="sldNum" sz="quarter" idx="10"/>
          </p:nvPr>
        </p:nvSpPr>
        <p:spPr/>
        <p:txBody>
          <a:bodyPr/>
          <a:lstStyle/>
          <a:p>
            <a:fld id="{FDB574B1-9468-4233-848C-D57F409374F3}" type="slidenum">
              <a:rPr lang="en-US" smtClean="0"/>
              <a:t>5</a:t>
            </a:fld>
            <a:endParaRPr lang="en-US"/>
          </a:p>
        </p:txBody>
      </p:sp>
    </p:spTree>
    <p:extLst>
      <p:ext uri="{BB962C8B-B14F-4D97-AF65-F5344CB8AC3E}">
        <p14:creationId xmlns:p14="http://schemas.microsoft.com/office/powerpoint/2010/main" val="1324158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Based on our research the following populations are underserved at CSM.</a:t>
            </a:r>
            <a:r>
              <a:rPr lang="en-US" sz="1200" kern="1200" dirty="0" smtClean="0">
                <a:solidFill>
                  <a:schemeClr val="tx1"/>
                </a:solidFill>
                <a:effectLst/>
                <a:latin typeface="+mn-lt"/>
                <a:ea typeface="+mn-ea"/>
                <a:cs typeface="+mn-cs"/>
              </a:rPr>
              <a:t> Equity gaps were identified for eleven of fifteen target populations outlined in Student Equity Plan Guidelines.  The Hispanic or Latino group was represented in four of five success indicators, with African American, Pacific Islander, Foster Youth, Filipino, and Multi-race groups identified as being underserved in two of the success indicators.  Asian, Veterans, and Individuals with Disabilities were identified as having a disparity in only one success indicator.  In addition to prescribed target populations, other groups identified as being underserved are incarcerated youth, LGBTQ+, and undocumented students; these student populations often contend with additional challenges of bullying, harassment, stigmatization, and marginalization.</a:t>
            </a:r>
            <a:r>
              <a:rPr lang="en-US" dirty="0" smtClean="0">
                <a:effectLst/>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t>
            </a:r>
            <a:r>
              <a:rPr lang="en-US" sz="1200" dirty="0" smtClean="0"/>
              <a:t>*Determining impacted target populations includes the College’s service area, but CSM’s students extend beyond its immediate service area and county. College data highlight that, in 2014-15, more than 17% of students were from outside jurisdictions.  Disaggregation by ethnicity of this group present significant numbers of historically underserved populations, including Asian, African American, Filipino, Hispanic or Latino, Multi-race, and Pacific Islanders. Outreach efforts to these populations will be conducted to include these groups.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DB574B1-9468-4233-848C-D57F409374F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060491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From Gregory</a:t>
            </a:r>
            <a:r>
              <a:rPr lang="en-US" baseline="0" dirty="0" smtClean="0"/>
              <a:t> Stoup’s presentation. He is</a:t>
            </a:r>
            <a:endParaRPr dirty="0"/>
          </a:p>
        </p:txBody>
      </p:sp>
    </p:spTree>
    <p:extLst>
      <p:ext uri="{BB962C8B-B14F-4D97-AF65-F5344CB8AC3E}">
        <p14:creationId xmlns:p14="http://schemas.microsoft.com/office/powerpoint/2010/main" val="518834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42C693-4576-4A6D-940A-3025240FA28C}" type="slidenum">
              <a:rPr lang="en-US" smtClean="0"/>
              <a:t>8</a:t>
            </a:fld>
            <a:endParaRPr lang="en-US"/>
          </a:p>
        </p:txBody>
      </p:sp>
    </p:spTree>
    <p:extLst>
      <p:ext uri="{BB962C8B-B14F-4D97-AF65-F5344CB8AC3E}">
        <p14:creationId xmlns:p14="http://schemas.microsoft.com/office/powerpoint/2010/main" val="2179231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42C693-4576-4A6D-940A-3025240FA28C}" type="slidenum">
              <a:rPr lang="en-US" smtClean="0"/>
              <a:t>9</a:t>
            </a:fld>
            <a:endParaRPr lang="en-US"/>
          </a:p>
        </p:txBody>
      </p:sp>
    </p:spTree>
    <p:extLst>
      <p:ext uri="{BB962C8B-B14F-4D97-AF65-F5344CB8AC3E}">
        <p14:creationId xmlns:p14="http://schemas.microsoft.com/office/powerpoint/2010/main" val="3019886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07E593B2-3EEF-D04F-B977-1BDCB204CF08}" type="datetimeFigureOut">
              <a:rPr lang="en-US" smtClean="0"/>
              <a:t>12/2/2015</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07E593B2-3EEF-D04F-B977-1BDCB204CF08}" type="datetimeFigureOut">
              <a:rPr lang="en-US" smtClean="0"/>
              <a:t>12/2/2015</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7FA34FA8-872A-D04F-8486-D9ADC8E1CDD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07E593B2-3EEF-D04F-B977-1BDCB204CF08}" type="datetimeFigureOut">
              <a:rPr lang="en-US" smtClean="0"/>
              <a:t>12/2/2015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A34FA8-872A-D04F-8486-D9ADC8E1CDD5}" type="slidenum">
              <a:rPr lang="en-US" smtClean="0"/>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7E593B2-3EEF-D04F-B977-1BDCB204CF08}" type="datetimeFigureOut">
              <a:rPr lang="en-US" smtClean="0"/>
              <a:t>12/2/2015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A34FA8-872A-D04F-8486-D9ADC8E1CDD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7E593B2-3EEF-D04F-B977-1BDCB204CF08}"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34FA8-872A-D04F-8486-D9ADC8E1CDD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7E593B2-3EEF-D04F-B977-1BDCB204CF08}"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34FA8-872A-D04F-8486-D9ADC8E1CDD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7E593B2-3EEF-D04F-B977-1BDCB204CF08}"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34FA8-872A-D04F-8486-D9ADC8E1CDD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07E593B2-3EEF-D04F-B977-1BDCB204CF08}" type="datetimeFigureOut">
              <a:rPr lang="en-US" smtClean="0"/>
              <a:t>12/2/2015</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07E593B2-3EEF-D04F-B977-1BDCB204CF08}" type="datetimeFigureOut">
              <a:rPr lang="en-US" smtClean="0"/>
              <a:t>12/2/2015</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7E593B2-3EEF-D04F-B977-1BDCB204CF08}"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34FA8-872A-D04F-8486-D9ADC8E1CDD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7E593B2-3EEF-D04F-B977-1BDCB204CF08}" type="datetimeFigureOut">
              <a:rPr lang="en-US" smtClean="0"/>
              <a:t>12/2/2015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A34FA8-872A-D04F-8486-D9ADC8E1CDD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7E593B2-3EEF-D04F-B977-1BDCB204CF08}" type="datetimeFigureOut">
              <a:rPr lang="en-US" smtClean="0"/>
              <a:t>12/2/2015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A34FA8-872A-D04F-8486-D9ADC8E1CDD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07E593B2-3EEF-D04F-B977-1BDCB204CF08}" type="datetimeFigureOut">
              <a:rPr lang="en-US" smtClean="0"/>
              <a:t>12/2/2015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A34FA8-872A-D04F-8486-D9ADC8E1CDD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07E593B2-3EEF-D04F-B977-1BDCB204CF08}" type="datetimeFigureOut">
              <a:rPr lang="en-US" smtClean="0"/>
              <a:t>12/2/2015</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7FA34FA8-872A-D04F-8486-D9ADC8E1CDD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07E593B2-3EEF-D04F-B977-1BDCB204CF08}" type="datetimeFigureOut">
              <a:rPr lang="en-US" smtClean="0"/>
              <a:t>12/2/2015</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7FA34FA8-872A-D04F-8486-D9ADC8E1CDD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5.em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marL="166688" algn="l"/>
            <a:r>
              <a:rPr lang="en-US" sz="4000" b="1" dirty="0" smtClean="0">
                <a:solidFill>
                  <a:schemeClr val="tx2"/>
                </a:solidFill>
              </a:rPr>
              <a:t/>
            </a:r>
            <a:br>
              <a:rPr lang="en-US" sz="4000" b="1" dirty="0" smtClean="0">
                <a:solidFill>
                  <a:schemeClr val="tx2"/>
                </a:solidFill>
              </a:rPr>
            </a:br>
            <a:r>
              <a:rPr lang="en-US" sz="4000" b="1" dirty="0">
                <a:solidFill>
                  <a:schemeClr val="tx2"/>
                </a:solidFill>
              </a:rPr>
              <a:t/>
            </a:r>
            <a:br>
              <a:rPr lang="en-US" sz="4000" b="1" dirty="0">
                <a:solidFill>
                  <a:schemeClr val="tx2"/>
                </a:solidFill>
              </a:rPr>
            </a:br>
            <a:r>
              <a:rPr lang="en-US" sz="4000" b="1" dirty="0" smtClean="0">
                <a:solidFill>
                  <a:schemeClr val="tx2"/>
                </a:solidFill>
              </a:rPr>
              <a:t/>
            </a:r>
            <a:br>
              <a:rPr lang="en-US" sz="4000" b="1" dirty="0" smtClean="0">
                <a:solidFill>
                  <a:schemeClr val="tx2"/>
                </a:solidFill>
              </a:rPr>
            </a:br>
            <a:r>
              <a:rPr lang="en-US" sz="4000" b="1" dirty="0">
                <a:solidFill>
                  <a:schemeClr val="tx2"/>
                </a:solidFill>
              </a:rPr>
              <a:t/>
            </a:r>
            <a:br>
              <a:rPr lang="en-US" sz="4000" b="1" dirty="0">
                <a:solidFill>
                  <a:schemeClr val="tx2"/>
                </a:solidFill>
              </a:rPr>
            </a:br>
            <a:r>
              <a:rPr lang="en-US" sz="4000" b="1" dirty="0" smtClean="0">
                <a:solidFill>
                  <a:schemeClr val="tx2"/>
                </a:solidFill>
              </a:rPr>
              <a:t/>
            </a:r>
            <a:br>
              <a:rPr lang="en-US" sz="4000" b="1" dirty="0" smtClean="0">
                <a:solidFill>
                  <a:schemeClr val="tx2"/>
                </a:solidFill>
              </a:rPr>
            </a:br>
            <a:r>
              <a:rPr lang="en-US" sz="4000" b="1" dirty="0">
                <a:solidFill>
                  <a:schemeClr val="tx2"/>
                </a:solidFill>
              </a:rPr>
              <a:t/>
            </a:r>
            <a:br>
              <a:rPr lang="en-US" sz="4000" b="1" dirty="0">
                <a:solidFill>
                  <a:schemeClr val="tx2"/>
                </a:solidFill>
              </a:rPr>
            </a:br>
            <a:endParaRPr lang="en-US" sz="4000" dirty="0"/>
          </a:p>
        </p:txBody>
      </p:sp>
      <p:sp>
        <p:nvSpPr>
          <p:cNvPr id="8" name="Content Placeholder 7"/>
          <p:cNvSpPr>
            <a:spLocks noGrp="1"/>
          </p:cNvSpPr>
          <p:nvPr>
            <p:ph type="subTitle" idx="1"/>
          </p:nvPr>
        </p:nvSpPr>
        <p:spPr>
          <a:xfrm>
            <a:off x="306011" y="3626410"/>
            <a:ext cx="6319134" cy="1080060"/>
          </a:xfrm>
        </p:spPr>
        <p:txBody>
          <a:bodyPr>
            <a:noAutofit/>
          </a:bodyPr>
          <a:lstStyle/>
          <a:p>
            <a:pPr marL="0" indent="0" algn="ctr">
              <a:spcBef>
                <a:spcPts val="0"/>
              </a:spcBef>
              <a:buNone/>
            </a:pPr>
            <a:r>
              <a:rPr lang="en-US" sz="3200" b="1" dirty="0" smtClean="0">
                <a:solidFill>
                  <a:schemeClr val="tx2"/>
                </a:solidFill>
              </a:rPr>
              <a:t>CSM Student </a:t>
            </a:r>
            <a:r>
              <a:rPr lang="en-US" sz="3200" b="1" dirty="0">
                <a:solidFill>
                  <a:schemeClr val="tx2"/>
                </a:solidFill>
              </a:rPr>
              <a:t>E</a:t>
            </a:r>
            <a:r>
              <a:rPr lang="en-US" sz="3200" b="1" dirty="0" smtClean="0">
                <a:solidFill>
                  <a:schemeClr val="tx2"/>
                </a:solidFill>
              </a:rPr>
              <a:t>quity Plan - </a:t>
            </a:r>
          </a:p>
          <a:p>
            <a:pPr marL="0" indent="0" algn="ctr">
              <a:spcBef>
                <a:spcPts val="0"/>
              </a:spcBef>
              <a:buNone/>
            </a:pPr>
            <a:r>
              <a:rPr lang="en-US" sz="3200" b="1" dirty="0" smtClean="0">
                <a:solidFill>
                  <a:schemeClr val="tx2"/>
                </a:solidFill>
              </a:rPr>
              <a:t>Building an Equity Framework</a:t>
            </a:r>
            <a:endParaRPr lang="en-US" sz="3200" b="1" dirty="0">
              <a:solidFill>
                <a:schemeClr val="tx2"/>
              </a:solidFill>
            </a:endParaRPr>
          </a:p>
          <a:p>
            <a:pPr marL="0" indent="0" algn="ctr">
              <a:buNone/>
            </a:pPr>
            <a:endParaRPr lang="en-US" sz="3600" dirty="0"/>
          </a:p>
        </p:txBody>
      </p:sp>
      <p:pic>
        <p:nvPicPr>
          <p:cNvPr id="5" name="Picture 4" descr="Screen Shot 2015-10-20 at 1.23.40 P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134" y="134471"/>
            <a:ext cx="5023971" cy="3129286"/>
          </a:xfrm>
          <a:prstGeom prst="rect">
            <a:avLst/>
          </a:prstGeom>
          <a:effectLst>
            <a:glow rad="228600">
              <a:schemeClr val="tx1">
                <a:lumMod val="90000"/>
                <a:lumOff val="10000"/>
                <a:alpha val="96000"/>
              </a:schemeClr>
            </a:glow>
            <a:softEdge rad="50800"/>
          </a:effectLst>
        </p:spPr>
      </p:pic>
      <p:sp>
        <p:nvSpPr>
          <p:cNvPr id="6" name="TextBox 5"/>
          <p:cNvSpPr txBox="1"/>
          <p:nvPr/>
        </p:nvSpPr>
        <p:spPr>
          <a:xfrm>
            <a:off x="445246" y="4706470"/>
            <a:ext cx="6920754" cy="830997"/>
          </a:xfrm>
          <a:prstGeom prst="rect">
            <a:avLst/>
          </a:prstGeom>
          <a:noFill/>
        </p:spPr>
        <p:txBody>
          <a:bodyPr wrap="square" rtlCol="0">
            <a:spAutoFit/>
          </a:bodyPr>
          <a:lstStyle/>
          <a:p>
            <a:r>
              <a:rPr lang="en-US" sz="1600" dirty="0" smtClean="0"/>
              <a:t>Henry </a:t>
            </a:r>
            <a:r>
              <a:rPr lang="en-US" sz="1600" dirty="0" err="1" smtClean="0"/>
              <a:t>Villareal</a:t>
            </a:r>
            <a:r>
              <a:rPr lang="en-US" sz="1600" dirty="0" smtClean="0"/>
              <a:t>, Co-Chair,  Diversity in Action Group, Dean of Enrollment Services  </a:t>
            </a:r>
          </a:p>
          <a:p>
            <a:r>
              <a:rPr lang="en-US" sz="1600" dirty="0" smtClean="0"/>
              <a:t>Theresa Martin, Co-Chair, Diversity in Action Group, Professional Development Coordinator, Professor of Biology</a:t>
            </a:r>
            <a:endParaRPr lang="en-US" sz="1600" dirty="0"/>
          </a:p>
        </p:txBody>
      </p:sp>
    </p:spTree>
    <p:extLst>
      <p:ext uri="{BB962C8B-B14F-4D97-AF65-F5344CB8AC3E}">
        <p14:creationId xmlns:p14="http://schemas.microsoft.com/office/powerpoint/2010/main" val="26867779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 name="Picture 1" descr="Screen Shot 2015-11-09 at 10.43.3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62" y="234736"/>
            <a:ext cx="8860495" cy="1367795"/>
          </a:xfrm>
          <a:prstGeom prst="rect">
            <a:avLst/>
          </a:prstGeom>
        </p:spPr>
      </p:pic>
      <p:sp>
        <p:nvSpPr>
          <p:cNvPr id="7" name="TextBox 6"/>
          <p:cNvSpPr txBox="1"/>
          <p:nvPr/>
        </p:nvSpPr>
        <p:spPr>
          <a:xfrm>
            <a:off x="1568879" y="1839040"/>
            <a:ext cx="6196405" cy="954107"/>
          </a:xfrm>
          <a:prstGeom prst="rect">
            <a:avLst/>
          </a:prstGeom>
          <a:solidFill>
            <a:schemeClr val="accent2">
              <a:lumMod val="40000"/>
              <a:lumOff val="60000"/>
            </a:schemeClr>
          </a:solidFill>
        </p:spPr>
        <p:txBody>
          <a:bodyPr wrap="square" rtlCol="0">
            <a:spAutoFit/>
          </a:bodyPr>
          <a:lstStyle/>
          <a:p>
            <a:r>
              <a:rPr lang="en-US" sz="2800" dirty="0"/>
              <a:t>CSM </a:t>
            </a:r>
            <a:r>
              <a:rPr lang="en-US" sz="2800" dirty="0" smtClean="0"/>
              <a:t>progression beyond </a:t>
            </a:r>
            <a:r>
              <a:rPr lang="en-US" sz="2800" dirty="0"/>
              <a:t>Basic </a:t>
            </a:r>
            <a:r>
              <a:rPr lang="en-US" sz="2800" dirty="0" smtClean="0"/>
              <a:t>Skills, </a:t>
            </a:r>
          </a:p>
          <a:p>
            <a:r>
              <a:rPr lang="en-US" sz="2800" dirty="0" smtClean="0"/>
              <a:t>Spring </a:t>
            </a:r>
            <a:r>
              <a:rPr lang="en-US" sz="2800" dirty="0"/>
              <a:t>2013 – Fall 2013</a:t>
            </a:r>
          </a:p>
        </p:txBody>
      </p:sp>
      <p:graphicFrame>
        <p:nvGraphicFramePr>
          <p:cNvPr id="9" name="Content Placeholder 5"/>
          <p:cNvGraphicFramePr>
            <a:graphicFrameLocks noGrp="1"/>
          </p:cNvGraphicFramePr>
          <p:nvPr>
            <p:ph idx="1"/>
            <p:extLst>
              <p:ext uri="{D42A27DB-BD31-4B8C-83A1-F6EECF244321}">
                <p14:modId xmlns:p14="http://schemas.microsoft.com/office/powerpoint/2010/main" val="1930395608"/>
              </p:ext>
            </p:extLst>
          </p:nvPr>
        </p:nvGraphicFramePr>
        <p:xfrm>
          <a:off x="332636" y="2884186"/>
          <a:ext cx="8493996" cy="34990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295807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37924" y="116539"/>
            <a:ext cx="7583488" cy="1143000"/>
          </a:xfrm>
        </p:spPr>
        <p:txBody>
          <a:bodyPr/>
          <a:lstStyle/>
          <a:p>
            <a:r>
              <a:rPr lang="en-US" dirty="0" smtClean="0"/>
              <a:t>CSM’s Equity Plan Focus</a:t>
            </a:r>
            <a:endParaRPr lang="en-US" dirty="0"/>
          </a:p>
        </p:txBody>
      </p:sp>
      <p:sp>
        <p:nvSpPr>
          <p:cNvPr id="6" name="TextBox 5"/>
          <p:cNvSpPr txBox="1"/>
          <p:nvPr/>
        </p:nvSpPr>
        <p:spPr>
          <a:xfrm>
            <a:off x="408507" y="1750447"/>
            <a:ext cx="8357281" cy="5255285"/>
          </a:xfrm>
          <a:prstGeom prst="rect">
            <a:avLst/>
          </a:prstGeom>
          <a:noFill/>
        </p:spPr>
        <p:txBody>
          <a:bodyPr wrap="square" rtlCol="0">
            <a:spAutoFit/>
          </a:bodyPr>
          <a:lstStyle/>
          <a:p>
            <a:pPr marL="457200" indent="-457200" fontAlgn="auto">
              <a:spcBef>
                <a:spcPts val="900"/>
              </a:spcBef>
              <a:spcAft>
                <a:spcPts val="0"/>
              </a:spcAft>
              <a:buClr>
                <a:schemeClr val="accent1"/>
              </a:buClr>
              <a:buSzPct val="60000"/>
              <a:buFont typeface="Wingdings" charset="2"/>
              <a:buChar char="²"/>
            </a:pPr>
            <a:r>
              <a:rPr lang="en-US" sz="2800" dirty="0" smtClean="0">
                <a:solidFill>
                  <a:srgbClr val="174576"/>
                </a:solidFill>
              </a:rPr>
              <a:t>Focus on course completion &amp; basic skills completion</a:t>
            </a:r>
          </a:p>
          <a:p>
            <a:pPr marL="457200" indent="-457200">
              <a:spcBef>
                <a:spcPts val="900"/>
              </a:spcBef>
              <a:buClr>
                <a:schemeClr val="accent1"/>
              </a:buClr>
              <a:buSzPct val="60000"/>
              <a:buFont typeface="Wingdings" charset="2"/>
              <a:buChar char="²"/>
            </a:pPr>
            <a:r>
              <a:rPr lang="en-US" sz="2800" dirty="0" smtClean="0">
                <a:solidFill>
                  <a:srgbClr val="174576"/>
                </a:solidFill>
              </a:rPr>
              <a:t>Augment </a:t>
            </a:r>
            <a:r>
              <a:rPr lang="en-US" sz="2800" dirty="0">
                <a:solidFill>
                  <a:srgbClr val="174576"/>
                </a:solidFill>
              </a:rPr>
              <a:t>existing exemplary </a:t>
            </a:r>
            <a:r>
              <a:rPr lang="en-US" sz="2800" dirty="0" smtClean="0">
                <a:solidFill>
                  <a:srgbClr val="174576"/>
                </a:solidFill>
              </a:rPr>
              <a:t>programs</a:t>
            </a:r>
          </a:p>
          <a:p>
            <a:pPr marL="457200" indent="-457200" fontAlgn="auto">
              <a:spcBef>
                <a:spcPts val="900"/>
              </a:spcBef>
              <a:spcAft>
                <a:spcPts val="0"/>
              </a:spcAft>
              <a:buClr>
                <a:schemeClr val="accent1"/>
              </a:buClr>
              <a:buSzPct val="60000"/>
              <a:buFont typeface="Wingdings" charset="2"/>
              <a:buChar char="²"/>
            </a:pPr>
            <a:r>
              <a:rPr lang="en-US" sz="2800" dirty="0" smtClean="0">
                <a:solidFill>
                  <a:srgbClr val="174576"/>
                </a:solidFill>
              </a:rPr>
              <a:t>Provide well-aligned and proactive student support services</a:t>
            </a:r>
          </a:p>
          <a:p>
            <a:pPr marL="457200" indent="-457200" fontAlgn="auto">
              <a:spcBef>
                <a:spcPts val="900"/>
              </a:spcBef>
              <a:spcAft>
                <a:spcPts val="0"/>
              </a:spcAft>
              <a:buClr>
                <a:schemeClr val="accent1"/>
              </a:buClr>
              <a:buSzPct val="60000"/>
              <a:buFont typeface="Wingdings" charset="2"/>
              <a:buChar char="²"/>
            </a:pPr>
            <a:r>
              <a:rPr lang="en-US" sz="2800" dirty="0" smtClean="0">
                <a:solidFill>
                  <a:srgbClr val="174576"/>
                </a:solidFill>
              </a:rPr>
              <a:t>Provide professional development on culturally responsive practice</a:t>
            </a:r>
          </a:p>
          <a:p>
            <a:pPr marL="457200" indent="-457200" fontAlgn="auto">
              <a:spcBef>
                <a:spcPts val="900"/>
              </a:spcBef>
              <a:spcAft>
                <a:spcPts val="0"/>
              </a:spcAft>
              <a:buClr>
                <a:schemeClr val="accent1"/>
              </a:buClr>
              <a:buSzPct val="60000"/>
              <a:buFont typeface="Wingdings" charset="2"/>
              <a:buChar char="²"/>
            </a:pPr>
            <a:r>
              <a:rPr lang="en-US" sz="2800" dirty="0" smtClean="0">
                <a:solidFill>
                  <a:srgbClr val="174576"/>
                </a:solidFill>
              </a:rPr>
              <a:t>Experiment with ways to improve student success</a:t>
            </a:r>
          </a:p>
          <a:p>
            <a:pPr marL="457200" indent="-457200" fontAlgn="auto">
              <a:spcBef>
                <a:spcPts val="900"/>
              </a:spcBef>
              <a:spcAft>
                <a:spcPts val="0"/>
              </a:spcAft>
              <a:buClr>
                <a:schemeClr val="accent1"/>
              </a:buClr>
              <a:buSzPct val="60000"/>
              <a:buFont typeface="Wingdings" charset="2"/>
              <a:buChar char="²"/>
            </a:pPr>
            <a:r>
              <a:rPr lang="en-US" sz="2800" dirty="0" smtClean="0">
                <a:solidFill>
                  <a:srgbClr val="174576"/>
                </a:solidFill>
              </a:rPr>
              <a:t>Assess activities for impact and opportunities for improvement</a:t>
            </a:r>
          </a:p>
          <a:p>
            <a:endParaRPr lang="en-US" dirty="0"/>
          </a:p>
        </p:txBody>
      </p:sp>
      <p:pic>
        <p:nvPicPr>
          <p:cNvPr id="8" name="Picture 7" descr="Screen Shot 2015-10-20 at 1.23.40 P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90" y="236067"/>
            <a:ext cx="2030592" cy="1264797"/>
          </a:xfrm>
          <a:prstGeom prst="rect">
            <a:avLst/>
          </a:prstGeom>
          <a:effectLst>
            <a:glow rad="88900">
              <a:schemeClr val="tx1">
                <a:lumMod val="90000"/>
                <a:lumOff val="10000"/>
                <a:alpha val="76000"/>
              </a:schemeClr>
            </a:glow>
            <a:softEdge rad="25400"/>
          </a:effectLst>
        </p:spPr>
      </p:pic>
    </p:spTree>
    <p:extLst>
      <p:ext uri="{BB962C8B-B14F-4D97-AF65-F5344CB8AC3E}">
        <p14:creationId xmlns:p14="http://schemas.microsoft.com/office/powerpoint/2010/main" val="18189778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Acknowledgments</a:t>
            </a:r>
            <a:endParaRPr lang="en-US" dirty="0"/>
          </a:p>
        </p:txBody>
      </p:sp>
      <p:sp>
        <p:nvSpPr>
          <p:cNvPr id="3" name="Content Placeholder 2"/>
          <p:cNvSpPr>
            <a:spLocks noGrp="1"/>
          </p:cNvSpPr>
          <p:nvPr>
            <p:ph idx="1"/>
          </p:nvPr>
        </p:nvSpPr>
        <p:spPr/>
        <p:txBody>
          <a:bodyPr>
            <a:normAutofit fontScale="92500" lnSpcReduction="20000"/>
          </a:bodyPr>
          <a:lstStyle/>
          <a:p>
            <a:pPr marL="0" indent="0">
              <a:spcBef>
                <a:spcPts val="0"/>
              </a:spcBef>
              <a:buNone/>
            </a:pPr>
            <a:r>
              <a:rPr lang="en-US" sz="2400" dirty="0" smtClean="0"/>
              <a:t>Diversity In Action Group/Equity Committee</a:t>
            </a:r>
          </a:p>
          <a:p>
            <a:pPr marL="0" indent="0">
              <a:spcBef>
                <a:spcPts val="0"/>
              </a:spcBef>
              <a:buNone/>
            </a:pPr>
            <a:endParaRPr lang="en-US" sz="2400" dirty="0" smtClean="0"/>
          </a:p>
          <a:p>
            <a:pPr>
              <a:spcBef>
                <a:spcPts val="0"/>
              </a:spcBef>
            </a:pPr>
            <a:r>
              <a:rPr lang="en-US" sz="1800" dirty="0" smtClean="0"/>
              <a:t>Sylvia Aguirre-Alberto, Counseling</a:t>
            </a:r>
          </a:p>
          <a:p>
            <a:pPr>
              <a:spcBef>
                <a:spcPts val="0"/>
              </a:spcBef>
            </a:pPr>
            <a:r>
              <a:rPr lang="en-US" sz="1800" dirty="0" smtClean="0"/>
              <a:t>Patricia Brown, Student</a:t>
            </a:r>
          </a:p>
          <a:p>
            <a:pPr>
              <a:spcBef>
                <a:spcPts val="0"/>
              </a:spcBef>
            </a:pPr>
            <a:r>
              <a:rPr lang="en-US" sz="1800" dirty="0" smtClean="0"/>
              <a:t>Tabitha Conaway, Learning Center</a:t>
            </a:r>
          </a:p>
          <a:p>
            <a:pPr>
              <a:spcBef>
                <a:spcPts val="0"/>
              </a:spcBef>
            </a:pPr>
            <a:r>
              <a:rPr lang="en-US" sz="1800" dirty="0" smtClean="0"/>
              <a:t>Kristin Dempsey, CA Institute for Behavioral Health Solutions</a:t>
            </a:r>
          </a:p>
          <a:p>
            <a:pPr>
              <a:spcBef>
                <a:spcPts val="0"/>
              </a:spcBef>
            </a:pPr>
            <a:r>
              <a:rPr lang="en-US" sz="1800" dirty="0" smtClean="0"/>
              <a:t>Lorena Gonzalez, Counseling</a:t>
            </a:r>
          </a:p>
          <a:p>
            <a:pPr>
              <a:spcBef>
                <a:spcPts val="0"/>
              </a:spcBef>
            </a:pPr>
            <a:r>
              <a:rPr lang="en-US" sz="1800" dirty="0" smtClean="0"/>
              <a:t>Fauzi Hamadeh, Student Life and Leadership</a:t>
            </a:r>
          </a:p>
          <a:p>
            <a:pPr>
              <a:spcBef>
                <a:spcPts val="0"/>
              </a:spcBef>
            </a:pPr>
            <a:r>
              <a:rPr lang="en-US" sz="1800" dirty="0" smtClean="0"/>
              <a:t>James Howard, Peninsula Vet Center</a:t>
            </a:r>
          </a:p>
          <a:p>
            <a:pPr>
              <a:spcBef>
                <a:spcPts val="0"/>
              </a:spcBef>
            </a:pPr>
            <a:r>
              <a:rPr lang="en-US" sz="1800" dirty="0" smtClean="0"/>
              <a:t>Theresa Martin, Co-Chair, Biology</a:t>
            </a:r>
          </a:p>
          <a:p>
            <a:pPr>
              <a:spcBef>
                <a:spcPts val="0"/>
              </a:spcBef>
            </a:pPr>
            <a:r>
              <a:rPr lang="en-US" sz="1800" dirty="0" smtClean="0"/>
              <a:t>Lee Miller, Political Science</a:t>
            </a:r>
          </a:p>
          <a:p>
            <a:pPr>
              <a:spcBef>
                <a:spcPts val="0"/>
              </a:spcBef>
            </a:pPr>
            <a:r>
              <a:rPr lang="en-US" sz="1800" dirty="0" smtClean="0"/>
              <a:t>Kate Motoyama, Communication</a:t>
            </a:r>
          </a:p>
          <a:p>
            <a:pPr>
              <a:spcBef>
                <a:spcPts val="0"/>
              </a:spcBef>
            </a:pPr>
            <a:r>
              <a:rPr lang="en-US" sz="1800" dirty="0" smtClean="0"/>
              <a:t>Fi Tovo, Mana Program</a:t>
            </a:r>
          </a:p>
          <a:p>
            <a:pPr>
              <a:spcBef>
                <a:spcPts val="0"/>
              </a:spcBef>
            </a:pPr>
            <a:r>
              <a:rPr lang="en-US" sz="1800" dirty="0" smtClean="0"/>
              <a:t>Krystal Romero, Student Support Services</a:t>
            </a:r>
          </a:p>
          <a:p>
            <a:pPr>
              <a:spcBef>
                <a:spcPts val="0"/>
              </a:spcBef>
            </a:pPr>
            <a:r>
              <a:rPr lang="en-US" sz="1800" dirty="0" smtClean="0"/>
              <a:t>Annie Theodos, Academic Support Learning Technologies</a:t>
            </a:r>
          </a:p>
          <a:p>
            <a:pPr>
              <a:spcBef>
                <a:spcPts val="0"/>
              </a:spcBef>
            </a:pPr>
            <a:r>
              <a:rPr lang="en-US" sz="1800" dirty="0" smtClean="0"/>
              <a:t>Makiko Ueda, Psychological Services</a:t>
            </a:r>
          </a:p>
          <a:p>
            <a:pPr>
              <a:spcBef>
                <a:spcPts val="0"/>
              </a:spcBef>
            </a:pPr>
            <a:r>
              <a:rPr lang="en-US" sz="1800" dirty="0" smtClean="0"/>
              <a:t>Henry Villareal, Co-Chair, Enrollment Services</a:t>
            </a:r>
          </a:p>
          <a:p>
            <a:pPr>
              <a:spcBef>
                <a:spcPts val="0"/>
              </a:spcBef>
            </a:pPr>
            <a:r>
              <a:rPr lang="en-US" sz="1800" dirty="0" smtClean="0"/>
              <a:t>Marco Zavala, Student</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245800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56" y="592631"/>
            <a:ext cx="7583488" cy="729866"/>
          </a:xfrm>
        </p:spPr>
        <p:txBody>
          <a:bodyPr>
            <a:normAutofit/>
          </a:bodyPr>
          <a:lstStyle/>
          <a:p>
            <a:r>
              <a:rPr lang="en-US" dirty="0" smtClean="0"/>
              <a:t>Acknowledgments</a:t>
            </a:r>
            <a:endParaRPr lang="en-US" dirty="0"/>
          </a:p>
        </p:txBody>
      </p:sp>
      <p:sp>
        <p:nvSpPr>
          <p:cNvPr id="3" name="Content Placeholder 2"/>
          <p:cNvSpPr>
            <a:spLocks noGrp="1"/>
          </p:cNvSpPr>
          <p:nvPr>
            <p:ph idx="1"/>
          </p:nvPr>
        </p:nvSpPr>
        <p:spPr/>
        <p:txBody>
          <a:bodyPr>
            <a:normAutofit fontScale="92500" lnSpcReduction="10000"/>
          </a:bodyPr>
          <a:lstStyle/>
          <a:p>
            <a:pPr>
              <a:buSzPct val="60000"/>
              <a:buFont typeface="Wingdings" charset="2"/>
              <a:buChar char=""/>
            </a:pPr>
            <a:r>
              <a:rPr lang="en-US" sz="2400" dirty="0" smtClean="0"/>
              <a:t>Community </a:t>
            </a:r>
            <a:r>
              <a:rPr lang="en-US" sz="2400" dirty="0"/>
              <a:t>Colleges League of California </a:t>
            </a:r>
            <a:endParaRPr lang="en-US" sz="2400" dirty="0" smtClean="0"/>
          </a:p>
          <a:p>
            <a:pPr>
              <a:buSzPct val="60000"/>
              <a:buFont typeface="Wingdings" charset="2"/>
              <a:buChar char=""/>
            </a:pPr>
            <a:r>
              <a:rPr lang="en-US" sz="2400" dirty="0" err="1" smtClean="0"/>
              <a:t>CCCChancellors</a:t>
            </a:r>
            <a:r>
              <a:rPr lang="en-US" sz="2400" dirty="0" smtClean="0"/>
              <a:t> Office</a:t>
            </a:r>
          </a:p>
          <a:p>
            <a:pPr>
              <a:buSzPct val="60000"/>
              <a:buFont typeface="Wingdings" charset="2"/>
              <a:buChar char=""/>
            </a:pPr>
            <a:r>
              <a:rPr lang="en-US" sz="2400" dirty="0">
                <a:solidFill>
                  <a:schemeClr val="tx1"/>
                </a:solidFill>
              </a:rPr>
              <a:t> </a:t>
            </a:r>
            <a:r>
              <a:rPr lang="en-US" sz="2400" dirty="0" smtClean="0"/>
              <a:t>Veronica A. K. Neal, </a:t>
            </a:r>
            <a:r>
              <a:rPr lang="en-US" sz="2400" dirty="0" err="1" smtClean="0"/>
              <a:t>Ed.D</a:t>
            </a:r>
            <a:r>
              <a:rPr lang="en-US" sz="2400" dirty="0" smtClean="0"/>
              <a:t>. Director (Preferred Pronouns: She/Her/Hers), Office Of Equity, Social Justice, and Multicultural Education, De Anza College </a:t>
            </a:r>
            <a:endParaRPr lang="en-US" sz="2400" dirty="0"/>
          </a:p>
          <a:p>
            <a:pPr>
              <a:buSzPct val="60000"/>
              <a:buFont typeface="Wingdings" charset="2"/>
              <a:buChar char=""/>
            </a:pPr>
            <a:r>
              <a:rPr lang="en-US" sz="2400" dirty="0"/>
              <a:t> Gregory M </a:t>
            </a:r>
            <a:r>
              <a:rPr lang="en-US" sz="2400" dirty="0" smtClean="0"/>
              <a:t>Stoup, </a:t>
            </a:r>
            <a:r>
              <a:rPr lang="en-US" sz="2400" dirty="0"/>
              <a:t>Vice President, The RP Group </a:t>
            </a:r>
            <a:r>
              <a:rPr lang="en-US" sz="2400" dirty="0" smtClean="0"/>
              <a:t>Board. </a:t>
            </a:r>
            <a:r>
              <a:rPr lang="en-US" sz="2400" dirty="0"/>
              <a:t>Senior Dean, Contra Costa Community College District </a:t>
            </a:r>
            <a:endParaRPr lang="en-US" sz="2400" dirty="0" smtClean="0"/>
          </a:p>
          <a:p>
            <a:pPr>
              <a:buSzPct val="60000"/>
              <a:buFont typeface="Wingdings" charset="2"/>
              <a:buChar char=""/>
            </a:pPr>
            <a:r>
              <a:rPr lang="en-US" sz="2400" dirty="0" smtClean="0"/>
              <a:t>Puente Program Coordinators, Lorena Gonzalez and Jon Kitamura</a:t>
            </a:r>
          </a:p>
          <a:p>
            <a:endParaRPr lang="en-US" sz="2400" dirty="0"/>
          </a:p>
          <a:p>
            <a:endParaRPr lang="en-US" dirty="0"/>
          </a:p>
        </p:txBody>
      </p:sp>
    </p:spTree>
    <p:extLst>
      <p:ext uri="{BB962C8B-B14F-4D97-AF65-F5344CB8AC3E}">
        <p14:creationId xmlns:p14="http://schemas.microsoft.com/office/powerpoint/2010/main" val="14545868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50" name="Rectangle 10"/>
          <p:cNvSpPr>
            <a:spLocks noGrp="1" noChangeArrowheads="1"/>
          </p:cNvSpPr>
          <p:nvPr>
            <p:ph idx="1"/>
          </p:nvPr>
        </p:nvSpPr>
        <p:spPr>
          <a:xfrm>
            <a:off x="533400" y="1904405"/>
            <a:ext cx="7772400" cy="4800600"/>
          </a:xfrm>
        </p:spPr>
        <p:txBody>
          <a:bodyPr>
            <a:normAutofit/>
          </a:bodyPr>
          <a:lstStyle/>
          <a:p>
            <a:pPr marL="0" indent="0" eaLnBrk="1" hangingPunct="1">
              <a:buFontTx/>
              <a:buNone/>
            </a:pPr>
            <a:r>
              <a:rPr lang="en-US" sz="2000" i="1" dirty="0" smtClean="0"/>
              <a:t>From the Academic Senate’s 1992-93 “Guidelines for Developing a Student Equity Plan”</a:t>
            </a:r>
          </a:p>
          <a:p>
            <a:pPr marL="0" indent="0" eaLnBrk="1" hangingPunct="1">
              <a:lnSpc>
                <a:spcPct val="120000"/>
              </a:lnSpc>
              <a:spcBef>
                <a:spcPts val="600"/>
              </a:spcBef>
              <a:buFontTx/>
              <a:buNone/>
            </a:pPr>
            <a:r>
              <a:rPr lang="en-US" dirty="0" smtClean="0">
                <a:latin typeface="Cambria"/>
                <a:cs typeface="Cambria"/>
              </a:rPr>
              <a:t>... It matters to our future and to our students… California will not be a pleasant place to live for any of us if a permanent underclass largely composed of those from ethnic minorities has little stake in society and little hope for the future. We can now easily see how economically weak and socially explosive such a society would be. If community colleges work successfully in the effort to increase rates of student success, the State just might have a better future. If we fail, it is hard to imagine who else can make up for our failure.</a:t>
            </a:r>
          </a:p>
        </p:txBody>
      </p:sp>
      <p:sp>
        <p:nvSpPr>
          <p:cNvPr id="3" name="CustomShape 1"/>
          <p:cNvSpPr/>
          <p:nvPr/>
        </p:nvSpPr>
        <p:spPr>
          <a:xfrm>
            <a:off x="2691081" y="349320"/>
            <a:ext cx="6030241" cy="1105647"/>
          </a:xfrm>
          <a:prstGeom prst="rect">
            <a:avLst/>
          </a:prstGeom>
        </p:spPr>
        <p:txBody>
          <a:bodyPr lIns="90000" tIns="45000" rIns="90000" bIns="45000" anchor="ctr"/>
          <a:lstStyle/>
          <a:p>
            <a:r>
              <a:rPr lang="en-US" sz="4000" dirty="0" smtClean="0">
                <a:solidFill>
                  <a:schemeClr val="tx1">
                    <a:lumMod val="90000"/>
                    <a:lumOff val="10000"/>
                  </a:schemeClr>
                </a:solidFill>
                <a:latin typeface="+mj-lt"/>
              </a:rPr>
              <a:t>Why Student Equity?</a:t>
            </a:r>
            <a:endParaRPr sz="4000" dirty="0">
              <a:solidFill>
                <a:schemeClr val="tx1">
                  <a:lumMod val="90000"/>
                  <a:lumOff val="10000"/>
                </a:schemeClr>
              </a:solidFill>
              <a:latin typeface="+mj-lt"/>
            </a:endParaRPr>
          </a:p>
        </p:txBody>
      </p:sp>
      <p:pic>
        <p:nvPicPr>
          <p:cNvPr id="4" name="Picture 3" descr="Screen Shot 2015-10-20 at 1.23.40 P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90" y="236067"/>
            <a:ext cx="2030592" cy="1264797"/>
          </a:xfrm>
          <a:prstGeom prst="rect">
            <a:avLst/>
          </a:prstGeom>
          <a:effectLst>
            <a:glow rad="88900">
              <a:schemeClr val="tx1">
                <a:lumMod val="90000"/>
                <a:lumOff val="10000"/>
                <a:alpha val="76000"/>
              </a:schemeClr>
            </a:glow>
            <a:softEdge rad="25400"/>
          </a:effectLst>
        </p:spPr>
      </p:pic>
    </p:spTree>
    <p:extLst>
      <p:ext uri="{BB962C8B-B14F-4D97-AF65-F5344CB8AC3E}">
        <p14:creationId xmlns:p14="http://schemas.microsoft.com/office/powerpoint/2010/main" val="9458715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bject 80"/>
          <p:cNvSpPr/>
          <p:nvPr/>
        </p:nvSpPr>
        <p:spPr>
          <a:xfrm>
            <a:off x="2812452" y="5975425"/>
            <a:ext cx="2928770" cy="333487"/>
          </a:xfrm>
          <a:prstGeom prst="rect">
            <a:avLst/>
          </a:prstGeom>
          <a:blipFill>
            <a:blip r:embed="rId3" cstate="print"/>
            <a:stretch>
              <a:fillRect/>
            </a:stretch>
          </a:blipFill>
        </p:spPr>
        <p:txBody>
          <a:bodyPr wrap="square" lIns="0" tIns="0" rIns="0" bIns="0" rtlCol="0"/>
          <a:lstStyle/>
          <a:p>
            <a:endParaRPr sz="1588">
              <a:solidFill>
                <a:prstClr val="black"/>
              </a:solidFill>
            </a:endParaRPr>
          </a:p>
        </p:txBody>
      </p:sp>
      <p:sp>
        <p:nvSpPr>
          <p:cNvPr id="84" name="object 84"/>
          <p:cNvSpPr/>
          <p:nvPr/>
        </p:nvSpPr>
        <p:spPr>
          <a:xfrm>
            <a:off x="6189765" y="6270699"/>
            <a:ext cx="1551118" cy="309282"/>
          </a:xfrm>
          <a:prstGeom prst="rect">
            <a:avLst/>
          </a:prstGeom>
          <a:blipFill>
            <a:blip r:embed="rId4" cstate="print"/>
            <a:stretch>
              <a:fillRect/>
            </a:stretch>
          </a:blipFill>
        </p:spPr>
        <p:txBody>
          <a:bodyPr wrap="square" lIns="0" tIns="0" rIns="0" bIns="0" rtlCol="0"/>
          <a:lstStyle/>
          <a:p>
            <a:endParaRPr sz="1588">
              <a:solidFill>
                <a:prstClr val="black"/>
              </a:solidFill>
            </a:endParaRPr>
          </a:p>
        </p:txBody>
      </p:sp>
      <p:pic>
        <p:nvPicPr>
          <p:cNvPr id="86" name="Picture 85"/>
          <p:cNvPicPr>
            <a:picLocks noChangeAspect="1"/>
          </p:cNvPicPr>
          <p:nvPr/>
        </p:nvPicPr>
        <p:blipFill rotWithShape="1">
          <a:blip r:embed="rId5"/>
          <a:srcRect l="3108" t="24712" r="14007" b="4087"/>
          <a:stretch/>
        </p:blipFill>
        <p:spPr>
          <a:xfrm>
            <a:off x="482608" y="1718418"/>
            <a:ext cx="7591108" cy="4886467"/>
          </a:xfrm>
          <a:prstGeom prst="rect">
            <a:avLst/>
          </a:prstGeom>
        </p:spPr>
      </p:pic>
      <p:sp>
        <p:nvSpPr>
          <p:cNvPr id="9" name="CustomShape 1"/>
          <p:cNvSpPr/>
          <p:nvPr/>
        </p:nvSpPr>
        <p:spPr>
          <a:xfrm>
            <a:off x="2583896" y="349320"/>
            <a:ext cx="6277261" cy="1105647"/>
          </a:xfrm>
          <a:prstGeom prst="rect">
            <a:avLst/>
          </a:prstGeom>
        </p:spPr>
        <p:txBody>
          <a:bodyPr lIns="90000" tIns="45000" rIns="90000" bIns="45000" anchor="ctr"/>
          <a:lstStyle/>
          <a:p>
            <a:r>
              <a:rPr lang="en-US" sz="3200" dirty="0" smtClean="0">
                <a:solidFill>
                  <a:schemeClr val="tx1">
                    <a:lumMod val="90000"/>
                    <a:lumOff val="10000"/>
                  </a:schemeClr>
                </a:solidFill>
                <a:latin typeface="+mj-lt"/>
              </a:rPr>
              <a:t>Successful Course Completion Rates</a:t>
            </a:r>
          </a:p>
          <a:p>
            <a:r>
              <a:rPr lang="en-US" sz="1600" dirty="0" smtClean="0">
                <a:solidFill>
                  <a:schemeClr val="tx1">
                    <a:lumMod val="90000"/>
                    <a:lumOff val="10000"/>
                  </a:schemeClr>
                </a:solidFill>
                <a:latin typeface="+mj-lt"/>
              </a:rPr>
              <a:t>Source: Diversity in Action Group Assessment of Student Achievement/Equity Gap, March 2013</a:t>
            </a:r>
            <a:endParaRPr sz="1600" dirty="0">
              <a:solidFill>
                <a:schemeClr val="tx1">
                  <a:lumMod val="90000"/>
                  <a:lumOff val="10000"/>
                </a:schemeClr>
              </a:solidFill>
              <a:latin typeface="+mj-lt"/>
            </a:endParaRPr>
          </a:p>
        </p:txBody>
      </p:sp>
      <p:pic>
        <p:nvPicPr>
          <p:cNvPr id="10" name="Picture 9" descr="Screen Shot 2015-10-20 at 1.23.40 PM.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390" y="236067"/>
            <a:ext cx="2030592" cy="1264797"/>
          </a:xfrm>
          <a:prstGeom prst="rect">
            <a:avLst/>
          </a:prstGeom>
          <a:effectLst>
            <a:glow rad="88900">
              <a:schemeClr val="tx1">
                <a:lumMod val="90000"/>
                <a:lumOff val="10000"/>
                <a:alpha val="76000"/>
              </a:schemeClr>
            </a:glow>
            <a:softEdge rad="25400"/>
          </a:effectLst>
        </p:spPr>
      </p:pic>
    </p:spTree>
    <p:extLst>
      <p:ext uri="{BB962C8B-B14F-4D97-AF65-F5344CB8AC3E}">
        <p14:creationId xmlns:p14="http://schemas.microsoft.com/office/powerpoint/2010/main" val="20760086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385994" y="8716"/>
            <a:ext cx="7583488" cy="1143000"/>
          </a:xfrm>
          <a:prstGeom prst="rect">
            <a:avLst/>
          </a:prstGeom>
        </p:spPr>
        <p:txBody>
          <a:bodyPr vert="horz" wrap="square" lIns="0" tIns="0" rIns="0" bIns="0" rtlCol="0">
            <a:spAutoFit/>
          </a:bodyPr>
          <a:lstStyle/>
          <a:p>
            <a:pPr marL="12700">
              <a:lnSpc>
                <a:spcPct val="100000"/>
              </a:lnSpc>
            </a:pPr>
            <a:r>
              <a:rPr sz="4000" dirty="0"/>
              <a:t>Co</a:t>
            </a:r>
            <a:r>
              <a:rPr sz="4000" spc="-5" dirty="0"/>
              <a:t>m</a:t>
            </a:r>
            <a:r>
              <a:rPr sz="4000" spc="-10" dirty="0"/>
              <a:t>m</a:t>
            </a:r>
            <a:r>
              <a:rPr sz="4000" spc="-5" dirty="0"/>
              <a:t>it</a:t>
            </a:r>
            <a:r>
              <a:rPr sz="4000" spc="-10" dirty="0"/>
              <a:t>m</a:t>
            </a:r>
            <a:r>
              <a:rPr sz="4000" spc="-5" dirty="0"/>
              <a:t>e</a:t>
            </a:r>
            <a:r>
              <a:rPr sz="4000" dirty="0"/>
              <a:t>nt</a:t>
            </a:r>
            <a:r>
              <a:rPr sz="4000" spc="10" dirty="0"/>
              <a:t> </a:t>
            </a:r>
            <a:r>
              <a:rPr sz="4000" spc="-5" dirty="0"/>
              <a:t>t</a:t>
            </a:r>
            <a:r>
              <a:rPr sz="4000" dirty="0"/>
              <a:t>o </a:t>
            </a:r>
            <a:r>
              <a:rPr sz="4000" spc="-5" dirty="0"/>
              <a:t>Equity</a:t>
            </a:r>
          </a:p>
        </p:txBody>
      </p:sp>
      <p:sp>
        <p:nvSpPr>
          <p:cNvPr id="3" name="object 3"/>
          <p:cNvSpPr/>
          <p:nvPr/>
        </p:nvSpPr>
        <p:spPr>
          <a:xfrm>
            <a:off x="209177" y="1375854"/>
            <a:ext cx="8710706" cy="4914381"/>
          </a:xfrm>
          <a:prstGeom prst="rect">
            <a:avLst/>
          </a:prstGeom>
          <a:blipFill>
            <a:blip r:embed="rId3" cstate="print"/>
            <a:srcRect/>
            <a:stretch>
              <a:fillRect b="-3952"/>
            </a:stretch>
          </a:blipFill>
        </p:spPr>
        <p:txBody>
          <a:bodyPr wrap="square" lIns="0" tIns="0" rIns="0" bIns="0" rtlCol="0"/>
          <a:lstStyle/>
          <a:p>
            <a:endParaRPr/>
          </a:p>
        </p:txBody>
      </p:sp>
    </p:spTree>
    <p:extLst>
      <p:ext uri="{BB962C8B-B14F-4D97-AF65-F5344CB8AC3E}">
        <p14:creationId xmlns:p14="http://schemas.microsoft.com/office/powerpoint/2010/main" val="37516548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CustomShape 1"/>
          <p:cNvSpPr/>
          <p:nvPr/>
        </p:nvSpPr>
        <p:spPr>
          <a:xfrm>
            <a:off x="3237365" y="531159"/>
            <a:ext cx="5448354" cy="685800"/>
          </a:xfrm>
          <a:prstGeom prst="rect">
            <a:avLst/>
          </a:prstGeom>
        </p:spPr>
        <p:txBody>
          <a:bodyPr lIns="90000" tIns="45000" rIns="90000" bIns="45000" anchor="ctr"/>
          <a:lstStyle/>
          <a:p>
            <a:r>
              <a:rPr lang="en-US" sz="4000" dirty="0" smtClean="0">
                <a:solidFill>
                  <a:srgbClr val="174576"/>
                </a:solidFill>
                <a:latin typeface="+mj-lt"/>
              </a:rPr>
              <a:t>Student Equity Plan</a:t>
            </a:r>
            <a:endParaRPr sz="4000" dirty="0">
              <a:solidFill>
                <a:srgbClr val="174576"/>
              </a:solidFill>
              <a:latin typeface="+mj-lt"/>
            </a:endParaRPr>
          </a:p>
        </p:txBody>
      </p:sp>
      <p:sp>
        <p:nvSpPr>
          <p:cNvPr id="117" name="CustomShape 2"/>
          <p:cNvSpPr/>
          <p:nvPr/>
        </p:nvSpPr>
        <p:spPr>
          <a:xfrm>
            <a:off x="664200" y="1444238"/>
            <a:ext cx="7748280" cy="4270761"/>
          </a:xfrm>
          <a:prstGeom prst="rect">
            <a:avLst/>
          </a:prstGeom>
        </p:spPr>
        <p:txBody>
          <a:bodyPr lIns="90000" tIns="45000" rIns="90000" bIns="45000"/>
          <a:lstStyle/>
          <a:p>
            <a:pPr>
              <a:buFont typeface="Arial"/>
              <a:buChar char="•"/>
            </a:pPr>
            <a:endParaRPr dirty="0"/>
          </a:p>
        </p:txBody>
      </p:sp>
      <p:sp>
        <p:nvSpPr>
          <p:cNvPr id="4" name="CustomShape 2"/>
          <p:cNvSpPr/>
          <p:nvPr/>
        </p:nvSpPr>
        <p:spPr>
          <a:xfrm>
            <a:off x="301680" y="1744341"/>
            <a:ext cx="8551268" cy="4812283"/>
          </a:xfrm>
          <a:prstGeom prst="rect">
            <a:avLst/>
          </a:prstGeom>
        </p:spPr>
        <p:txBody>
          <a:bodyPr lIns="90000" tIns="45000" rIns="90000" bIns="45000"/>
          <a:lstStyle/>
          <a:p>
            <a:pPr algn="ctr">
              <a:lnSpc>
                <a:spcPct val="110000"/>
              </a:lnSpc>
            </a:pPr>
            <a:r>
              <a:rPr lang="en-US" sz="3200" u="sng" dirty="0" smtClean="0">
                <a:solidFill>
                  <a:srgbClr val="174576"/>
                </a:solidFill>
              </a:rPr>
              <a:t>Success Indicators</a:t>
            </a:r>
            <a:endParaRPr lang="en-US" sz="3200" u="sng" dirty="0">
              <a:solidFill>
                <a:srgbClr val="174576"/>
              </a:solidFill>
            </a:endParaRPr>
          </a:p>
          <a:p>
            <a:pPr algn="ctr">
              <a:lnSpc>
                <a:spcPct val="110000"/>
              </a:lnSpc>
              <a:buClr>
                <a:schemeClr val="accent1"/>
              </a:buClr>
              <a:buSzPct val="60000"/>
            </a:pPr>
            <a:r>
              <a:rPr lang="en-US" sz="3200" dirty="0" smtClean="0">
                <a:solidFill>
                  <a:srgbClr val="174576"/>
                </a:solidFill>
              </a:rPr>
              <a:t>Access</a:t>
            </a:r>
          </a:p>
          <a:p>
            <a:pPr algn="ctr">
              <a:lnSpc>
                <a:spcPct val="110000"/>
              </a:lnSpc>
              <a:buClr>
                <a:schemeClr val="accent1"/>
              </a:buClr>
              <a:buSzPct val="60000"/>
            </a:pPr>
            <a:r>
              <a:rPr lang="en-US" sz="3200" dirty="0" smtClean="0">
                <a:solidFill>
                  <a:srgbClr val="174576"/>
                </a:solidFill>
              </a:rPr>
              <a:t>Course Completion</a:t>
            </a:r>
          </a:p>
          <a:p>
            <a:pPr algn="ctr">
              <a:lnSpc>
                <a:spcPct val="110000"/>
              </a:lnSpc>
              <a:buClr>
                <a:schemeClr val="accent1"/>
              </a:buClr>
              <a:buSzPct val="60000"/>
            </a:pPr>
            <a:r>
              <a:rPr lang="en-US" sz="3200" dirty="0" smtClean="0">
                <a:solidFill>
                  <a:srgbClr val="174576"/>
                </a:solidFill>
              </a:rPr>
              <a:t>ESL and Basic Skills Completion</a:t>
            </a:r>
          </a:p>
          <a:p>
            <a:pPr algn="ctr">
              <a:lnSpc>
                <a:spcPct val="110000"/>
              </a:lnSpc>
              <a:buClr>
                <a:schemeClr val="accent1"/>
              </a:buClr>
              <a:buSzPct val="60000"/>
            </a:pPr>
            <a:r>
              <a:rPr lang="en-US" sz="3200" dirty="0">
                <a:solidFill>
                  <a:srgbClr val="174576"/>
                </a:solidFill>
              </a:rPr>
              <a:t>Degree and Certificate </a:t>
            </a:r>
            <a:r>
              <a:rPr lang="en-US" sz="3200" dirty="0" smtClean="0">
                <a:solidFill>
                  <a:srgbClr val="174576"/>
                </a:solidFill>
              </a:rPr>
              <a:t>Completion</a:t>
            </a:r>
          </a:p>
          <a:p>
            <a:pPr algn="ctr">
              <a:lnSpc>
                <a:spcPct val="110000"/>
              </a:lnSpc>
              <a:buClr>
                <a:schemeClr val="accent1"/>
              </a:buClr>
              <a:buSzPct val="60000"/>
            </a:pPr>
            <a:r>
              <a:rPr lang="en-US" sz="3200" dirty="0" smtClean="0">
                <a:solidFill>
                  <a:srgbClr val="174576"/>
                </a:solidFill>
              </a:rPr>
              <a:t>Transfer</a:t>
            </a:r>
          </a:p>
          <a:p>
            <a:pPr marL="342900" indent="-342900">
              <a:buSzPct val="60000"/>
              <a:buFont typeface="Arial" pitchFamily="34" charset="0"/>
              <a:buChar char="•"/>
            </a:pPr>
            <a:endParaRPr lang="en-US" sz="2000" b="1" dirty="0">
              <a:solidFill>
                <a:srgbClr val="000000"/>
              </a:solidFill>
            </a:endParaRPr>
          </a:p>
          <a:p>
            <a:pPr lvl="2" indent="-457200">
              <a:buSzPct val="60000"/>
            </a:pPr>
            <a:r>
              <a:rPr lang="en-US" sz="2000" dirty="0">
                <a:solidFill>
                  <a:srgbClr val="000000"/>
                </a:solidFill>
              </a:rPr>
              <a:t>	</a:t>
            </a:r>
            <a:endParaRPr lang="en-US" dirty="0">
              <a:solidFill>
                <a:srgbClr val="000000"/>
              </a:solidFill>
            </a:endParaRPr>
          </a:p>
          <a:p>
            <a:pPr lvl="1">
              <a:buSzPct val="60000"/>
            </a:pPr>
            <a:endParaRPr lang="en-US" sz="2000" dirty="0">
              <a:solidFill>
                <a:srgbClr val="000000"/>
              </a:solidFill>
            </a:endParaRPr>
          </a:p>
          <a:p>
            <a:pPr lvl="1">
              <a:buSzPct val="60000"/>
            </a:pPr>
            <a:endParaRPr lang="en-US" sz="2000" b="1" dirty="0">
              <a:solidFill>
                <a:srgbClr val="000000"/>
              </a:solidFill>
            </a:endParaRPr>
          </a:p>
          <a:p>
            <a:pPr>
              <a:buSzPct val="60000"/>
            </a:pPr>
            <a:r>
              <a:rPr lang="en-US" sz="2000" dirty="0">
                <a:solidFill>
                  <a:srgbClr val="000000"/>
                </a:solidFill>
              </a:rPr>
              <a:t>	</a:t>
            </a:r>
            <a:r>
              <a:rPr lang="en-US" sz="2000" b="1" dirty="0">
                <a:solidFill>
                  <a:srgbClr val="000000"/>
                </a:solidFill>
              </a:rPr>
              <a:t>	</a:t>
            </a:r>
            <a:endParaRPr sz="2400" b="1" dirty="0"/>
          </a:p>
          <a:p>
            <a:endParaRPr sz="2800" dirty="0">
              <a:solidFill>
                <a:srgbClr val="000000"/>
              </a:solidFill>
              <a:latin typeface="Calibri"/>
            </a:endParaRPr>
          </a:p>
          <a:p>
            <a:endParaRPr sz="2800" dirty="0"/>
          </a:p>
        </p:txBody>
      </p:sp>
      <p:pic>
        <p:nvPicPr>
          <p:cNvPr id="1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98380" y="271732"/>
            <a:ext cx="2716016" cy="1209862"/>
          </a:xfrm>
          <a:prstGeom prst="rect">
            <a:avLst/>
          </a:prstGeom>
          <a:noFill/>
          <a:ln>
            <a:noFill/>
          </a:ln>
          <a:effectLst>
            <a:glow rad="101600">
              <a:schemeClr val="tx1">
                <a:lumMod val="90000"/>
                <a:lumOff val="10000"/>
                <a:alpha val="75000"/>
              </a:schemeClr>
            </a:glow>
            <a:outerShdw blurRad="50800" dist="38100" dir="5400000" algn="t"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4774120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1410" y="326627"/>
            <a:ext cx="4445388" cy="1143000"/>
          </a:xfrm>
        </p:spPr>
        <p:txBody>
          <a:bodyPr>
            <a:normAutofit/>
          </a:bodyPr>
          <a:lstStyle/>
          <a:p>
            <a:r>
              <a:rPr lang="en-US" sz="3200" dirty="0">
                <a:solidFill>
                  <a:srgbClr val="174576"/>
                </a:solidFill>
              </a:rPr>
              <a:t>Student Equity </a:t>
            </a:r>
            <a:r>
              <a:rPr lang="en-US" sz="3200" dirty="0" smtClean="0">
                <a:solidFill>
                  <a:srgbClr val="174576"/>
                </a:solidFill>
              </a:rPr>
              <a:t>Plan:  CSM Target Populations</a:t>
            </a:r>
            <a:endParaRPr lang="en-US" sz="3200" dirty="0">
              <a:solidFill>
                <a:srgbClr val="174576"/>
              </a:solidFill>
            </a:endParaRPr>
          </a:p>
        </p:txBody>
      </p:sp>
      <p:sp>
        <p:nvSpPr>
          <p:cNvPr id="8" name="Rectangle 7"/>
          <p:cNvSpPr/>
          <p:nvPr/>
        </p:nvSpPr>
        <p:spPr>
          <a:xfrm>
            <a:off x="278190" y="5960423"/>
            <a:ext cx="8408610" cy="646331"/>
          </a:xfrm>
          <a:prstGeom prst="rect">
            <a:avLst/>
          </a:prstGeom>
        </p:spPr>
        <p:txBody>
          <a:bodyPr wrap="square">
            <a:spAutoFit/>
          </a:bodyPr>
          <a:lstStyle/>
          <a:p>
            <a:r>
              <a:rPr lang="en-US" i="1" dirty="0" smtClean="0"/>
              <a:t>In </a:t>
            </a:r>
            <a:r>
              <a:rPr lang="en-US" i="1" dirty="0"/>
              <a:t>addition to prescribed target populations, other groups identified as being underserved are incarcerated youth, LGBTQ+, and undocumented </a:t>
            </a:r>
            <a:r>
              <a:rPr lang="en-US" i="1" dirty="0" smtClean="0"/>
              <a:t>students.</a:t>
            </a:r>
            <a:endParaRPr lang="en-US" i="1" dirty="0"/>
          </a:p>
        </p:txBody>
      </p:sp>
      <p:sp>
        <p:nvSpPr>
          <p:cNvPr id="10" name="Rectangle 9"/>
          <p:cNvSpPr/>
          <p:nvPr/>
        </p:nvSpPr>
        <p:spPr>
          <a:xfrm>
            <a:off x="393515" y="5363534"/>
            <a:ext cx="8009467" cy="707886"/>
          </a:xfrm>
          <a:prstGeom prst="rect">
            <a:avLst/>
          </a:prstGeom>
        </p:spPr>
        <p:txBody>
          <a:bodyPr wrap="square">
            <a:spAutoFit/>
          </a:bodyPr>
          <a:lstStyle/>
          <a:p>
            <a:r>
              <a:rPr lang="en-US" sz="1000" dirty="0"/>
              <a:t>*Determining impacted target populations includes the College’s service area, but CSM’s students extend beyond its immediate service area and county. College data highlight that, in 2014-15, more than 17% of students were from outside jurisdictions.  Disaggregation by ethnicity of this group present significant numbers of historically underserved populations, including Asian, African American, Filipino, Hispanic or Latino, Multi-race, and Pacific Islanders. Outreach efforts to these populations will be conducted to include these groups.  </a:t>
            </a:r>
          </a:p>
        </p:txBody>
      </p:sp>
      <p:graphicFrame>
        <p:nvGraphicFramePr>
          <p:cNvPr id="11" name="Table 10"/>
          <p:cNvGraphicFramePr>
            <a:graphicFrameLocks noGrp="1"/>
          </p:cNvGraphicFramePr>
          <p:nvPr>
            <p:extLst>
              <p:ext uri="{D42A27DB-BD31-4B8C-83A1-F6EECF244321}">
                <p14:modId xmlns:p14="http://schemas.microsoft.com/office/powerpoint/2010/main" val="1002105453"/>
              </p:ext>
            </p:extLst>
          </p:nvPr>
        </p:nvGraphicFramePr>
        <p:xfrm>
          <a:off x="343709" y="1758110"/>
          <a:ext cx="8471886" cy="3629852"/>
        </p:xfrm>
        <a:graphic>
          <a:graphicData uri="http://schemas.openxmlformats.org/drawingml/2006/table">
            <a:tbl>
              <a:tblPr firstRow="1" bandRow="1">
                <a:tableStyleId>{5C22544A-7EE6-4342-B048-85BDC9FD1C3A}</a:tableStyleId>
              </a:tblPr>
              <a:tblGrid>
                <a:gridCol w="3366809"/>
                <a:gridCol w="5105077"/>
              </a:tblGrid>
              <a:tr h="322537">
                <a:tc>
                  <a:txBody>
                    <a:bodyPr/>
                    <a:lstStyle/>
                    <a:p>
                      <a:pPr algn="ctr"/>
                      <a:r>
                        <a:rPr lang="en-US" dirty="0" smtClean="0"/>
                        <a:t>Success Indicator</a:t>
                      </a:r>
                      <a:endParaRPr lang="en-US" dirty="0"/>
                    </a:p>
                  </a:txBody>
                  <a:tcPr/>
                </a:tc>
                <a:tc>
                  <a:txBody>
                    <a:bodyPr/>
                    <a:lstStyle/>
                    <a:p>
                      <a:r>
                        <a:rPr lang="en-US" dirty="0" smtClean="0"/>
                        <a:t>Underserved</a:t>
                      </a:r>
                      <a:r>
                        <a:rPr lang="en-US" baseline="0" dirty="0" smtClean="0"/>
                        <a:t> Populations at CSM</a:t>
                      </a:r>
                      <a:endParaRPr lang="en-US" dirty="0"/>
                    </a:p>
                  </a:txBody>
                  <a:tcPr/>
                </a:tc>
              </a:tr>
              <a:tr h="322537">
                <a:tc>
                  <a:txBody>
                    <a:bodyPr/>
                    <a:lstStyle/>
                    <a:p>
                      <a:pPr algn="l"/>
                      <a:r>
                        <a:rPr lang="en-US" dirty="0" smtClean="0"/>
                        <a:t>*Access</a:t>
                      </a:r>
                      <a:endParaRPr lang="en-US" dirty="0"/>
                    </a:p>
                  </a:txBody>
                  <a:tcPr/>
                </a:tc>
                <a:tc>
                  <a:txBody>
                    <a:bodyPr/>
                    <a:lstStyle/>
                    <a:p>
                      <a:r>
                        <a:rPr lang="en-US" sz="1800" kern="1200" dirty="0" smtClean="0">
                          <a:solidFill>
                            <a:schemeClr val="dk1"/>
                          </a:solidFill>
                          <a:effectLst/>
                          <a:latin typeface="+mn-lt"/>
                          <a:ea typeface="+mn-ea"/>
                          <a:cs typeface="+mn-cs"/>
                        </a:rPr>
                        <a:t>Asian, Veterans, Hispanic or Latino </a:t>
                      </a:r>
                      <a:endParaRPr lang="en-US" dirty="0"/>
                    </a:p>
                  </a:txBody>
                  <a:tcPr/>
                </a:tc>
              </a:tr>
              <a:tr h="806342">
                <a:tc>
                  <a:txBody>
                    <a:bodyPr/>
                    <a:lstStyle/>
                    <a:p>
                      <a:pPr algn="l"/>
                      <a:r>
                        <a:rPr lang="en-US" dirty="0" smtClean="0"/>
                        <a:t>Course Completion (Retention)</a:t>
                      </a:r>
                      <a:endParaRPr lang="en-US" dirty="0"/>
                    </a:p>
                  </a:txBody>
                  <a:tcPr/>
                </a:tc>
                <a:tc>
                  <a:txBody>
                    <a:bodyPr/>
                    <a:lstStyle/>
                    <a:p>
                      <a:r>
                        <a:rPr lang="en-US" sz="1800" kern="1200" dirty="0" smtClean="0">
                          <a:solidFill>
                            <a:schemeClr val="dk1"/>
                          </a:solidFill>
                          <a:effectLst/>
                          <a:latin typeface="+mn-lt"/>
                          <a:ea typeface="+mn-ea"/>
                          <a:cs typeface="+mn-cs"/>
                        </a:rPr>
                        <a:t>Foster Youth, Black or African American, </a:t>
                      </a:r>
                    </a:p>
                    <a:p>
                      <a:r>
                        <a:rPr lang="en-US" sz="1800" kern="1200" dirty="0" smtClean="0">
                          <a:solidFill>
                            <a:schemeClr val="dk1"/>
                          </a:solidFill>
                          <a:effectLst/>
                          <a:latin typeface="+mn-lt"/>
                          <a:ea typeface="+mn-ea"/>
                          <a:cs typeface="+mn-cs"/>
                        </a:rPr>
                        <a:t>Native Hawaiian or Other Pacific Islander, Hispanic or Latino</a:t>
                      </a:r>
                      <a:r>
                        <a:rPr lang="en-US" dirty="0" smtClean="0">
                          <a:effectLst/>
                        </a:rPr>
                        <a:t> </a:t>
                      </a:r>
                      <a:endParaRPr lang="en-US" dirty="0"/>
                    </a:p>
                  </a:txBody>
                  <a:tcPr/>
                </a:tc>
              </a:tr>
              <a:tr h="537510">
                <a:tc>
                  <a:txBody>
                    <a:bodyPr/>
                    <a:lstStyle/>
                    <a:p>
                      <a:pPr algn="l"/>
                      <a:r>
                        <a:rPr lang="en-US" dirty="0" smtClean="0"/>
                        <a:t>ESL and</a:t>
                      </a:r>
                      <a:r>
                        <a:rPr lang="en-US" baseline="0" dirty="0" smtClean="0"/>
                        <a:t> Basic Skills Completion</a:t>
                      </a:r>
                      <a:endParaRPr lang="en-US" dirty="0"/>
                    </a:p>
                  </a:txBody>
                  <a:tcPr/>
                </a:tc>
                <a:tc>
                  <a:txBody>
                    <a:bodyPr/>
                    <a:lstStyle/>
                    <a:p>
                      <a:r>
                        <a:rPr lang="en-US" sz="1800" kern="1200" dirty="0" smtClean="0">
                          <a:solidFill>
                            <a:schemeClr val="dk1"/>
                          </a:solidFill>
                          <a:effectLst/>
                          <a:latin typeface="+mn-lt"/>
                          <a:ea typeface="+mn-ea"/>
                          <a:cs typeface="+mn-cs"/>
                        </a:rPr>
                        <a:t>Veteran, Multi-race, White, Hispanic or Latino</a:t>
                      </a:r>
                      <a:r>
                        <a:rPr lang="en-US" dirty="0" smtClean="0">
                          <a:effectLst/>
                        </a:rPr>
                        <a:t> </a:t>
                      </a:r>
                      <a:endParaRPr lang="en-US" dirty="0"/>
                    </a:p>
                  </a:txBody>
                  <a:tcPr/>
                </a:tc>
              </a:tr>
              <a:tr h="806342">
                <a:tc>
                  <a:txBody>
                    <a:bodyPr/>
                    <a:lstStyle/>
                    <a:p>
                      <a:pPr algn="l"/>
                      <a:r>
                        <a:rPr lang="en-US" dirty="0" smtClean="0"/>
                        <a:t>Degree and Certificate</a:t>
                      </a:r>
                      <a:r>
                        <a:rPr lang="en-US" baseline="0" dirty="0" smtClean="0"/>
                        <a:t> Completion</a:t>
                      </a:r>
                      <a:endParaRPr lang="en-US" dirty="0"/>
                    </a:p>
                  </a:txBody>
                  <a:tcPr/>
                </a:tc>
                <a:tc>
                  <a:txBody>
                    <a:bodyPr/>
                    <a:lstStyle/>
                    <a:p>
                      <a:r>
                        <a:rPr lang="en-US" sz="1800" kern="1200" dirty="0" smtClean="0">
                          <a:solidFill>
                            <a:schemeClr val="dk1"/>
                          </a:solidFill>
                          <a:effectLst/>
                          <a:latin typeface="+mn-lt"/>
                          <a:ea typeface="+mn-ea"/>
                          <a:cs typeface="+mn-cs"/>
                        </a:rPr>
                        <a:t>Multi-race, Males, Native Hawaiian or Other Pacific Islander, Filipino, Foster Youth</a:t>
                      </a:r>
                      <a:r>
                        <a:rPr lang="en-US" dirty="0" smtClean="0">
                          <a:effectLst/>
                        </a:rPr>
                        <a:t> </a:t>
                      </a:r>
                      <a:endParaRPr lang="en-US" dirty="0"/>
                    </a:p>
                  </a:txBody>
                  <a:tcPr/>
                </a:tc>
              </a:tr>
              <a:tr h="564440">
                <a:tc>
                  <a:txBody>
                    <a:bodyPr/>
                    <a:lstStyle/>
                    <a:p>
                      <a:pPr algn="l"/>
                      <a:r>
                        <a:rPr lang="en-US" dirty="0" smtClean="0"/>
                        <a:t>Transfer</a:t>
                      </a:r>
                      <a:endParaRPr lang="en-US" dirty="0"/>
                    </a:p>
                  </a:txBody>
                  <a:tcPr/>
                </a:tc>
                <a:tc>
                  <a:txBody>
                    <a:bodyPr/>
                    <a:lstStyle/>
                    <a:p>
                      <a:r>
                        <a:rPr lang="en-US" sz="1800" kern="1200" dirty="0" smtClean="0">
                          <a:solidFill>
                            <a:schemeClr val="dk1"/>
                          </a:solidFill>
                          <a:effectLst/>
                          <a:latin typeface="+mn-lt"/>
                          <a:ea typeface="+mn-ea"/>
                          <a:cs typeface="+mn-cs"/>
                        </a:rPr>
                        <a:t>Hispanic or Latino, Filipino, Disabled,</a:t>
                      </a:r>
                    </a:p>
                    <a:p>
                      <a:r>
                        <a:rPr lang="en-US" sz="1800" kern="1200" dirty="0" smtClean="0">
                          <a:solidFill>
                            <a:schemeClr val="dk1"/>
                          </a:solidFill>
                          <a:effectLst/>
                          <a:latin typeface="+mn-lt"/>
                          <a:ea typeface="+mn-ea"/>
                          <a:cs typeface="+mn-cs"/>
                        </a:rPr>
                        <a:t>Black or African American</a:t>
                      </a:r>
                      <a:r>
                        <a:rPr lang="en-US" dirty="0" smtClean="0">
                          <a:effectLst/>
                        </a:rPr>
                        <a:t> </a:t>
                      </a:r>
                      <a:endParaRPr lang="en-US" dirty="0"/>
                    </a:p>
                  </a:txBody>
                  <a:tcPr/>
                </a:tc>
              </a:tr>
            </a:tbl>
          </a:graphicData>
        </a:graphic>
      </p:graphicFrame>
      <p:pic>
        <p:nvPicPr>
          <p:cNvPr id="3" name="Picture 2" descr="diversit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153" y="243098"/>
            <a:ext cx="2454641" cy="1250773"/>
          </a:xfrm>
          <a:prstGeom prst="rect">
            <a:avLst/>
          </a:prstGeom>
        </p:spPr>
      </p:pic>
    </p:spTree>
    <p:extLst>
      <p:ext uri="{BB962C8B-B14F-4D97-AF65-F5344CB8AC3E}">
        <p14:creationId xmlns:p14="http://schemas.microsoft.com/office/powerpoint/2010/main" val="3562789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146810" marR="5080">
              <a:lnSpc>
                <a:spcPct val="100000"/>
              </a:lnSpc>
            </a:pPr>
            <a:r>
              <a:rPr spc="-25" dirty="0"/>
              <a:t>Whe</a:t>
            </a:r>
            <a:r>
              <a:rPr spc="-60" dirty="0"/>
              <a:t>r</a:t>
            </a:r>
            <a:r>
              <a:rPr spc="-20" dirty="0"/>
              <a:t>e</a:t>
            </a:r>
            <a:r>
              <a:rPr spc="-10" dirty="0"/>
              <a:t> </a:t>
            </a:r>
            <a:r>
              <a:rPr spc="-20" dirty="0"/>
              <a:t>do</a:t>
            </a:r>
            <a:r>
              <a:rPr spc="-10" dirty="0"/>
              <a:t> </a:t>
            </a:r>
            <a:r>
              <a:rPr spc="-20" dirty="0"/>
              <a:t>the</a:t>
            </a:r>
            <a:r>
              <a:rPr spc="-25" dirty="0"/>
              <a:t> </a:t>
            </a:r>
            <a:r>
              <a:rPr spc="-15" dirty="0"/>
              <a:t>inequities</a:t>
            </a:r>
            <a:r>
              <a:rPr spc="-40" dirty="0"/>
              <a:t> </a:t>
            </a:r>
            <a:r>
              <a:rPr spc="-25" dirty="0"/>
              <a:t>eme</a:t>
            </a:r>
            <a:r>
              <a:rPr spc="-60" dirty="0"/>
              <a:t>r</a:t>
            </a:r>
            <a:r>
              <a:rPr spc="-50" dirty="0"/>
              <a:t>g</a:t>
            </a:r>
            <a:r>
              <a:rPr spc="-20" dirty="0"/>
              <a:t>e</a:t>
            </a:r>
            <a:r>
              <a:rPr spc="-10" dirty="0"/>
              <a:t> </a:t>
            </a:r>
            <a:r>
              <a:rPr spc="-25" dirty="0"/>
              <a:t>o</a:t>
            </a:r>
            <a:r>
              <a:rPr spc="-20" dirty="0"/>
              <a:t>n</a:t>
            </a:r>
            <a:r>
              <a:rPr spc="-10" dirty="0"/>
              <a:t> </a:t>
            </a:r>
            <a:r>
              <a:rPr spc="-20" dirty="0"/>
              <a:t>the</a:t>
            </a:r>
            <a:r>
              <a:rPr spc="-15" dirty="0"/>
              <a:t> p</a:t>
            </a:r>
            <a:r>
              <a:rPr spc="-55" dirty="0"/>
              <a:t>a</a:t>
            </a:r>
            <a:r>
              <a:rPr spc="-15" dirty="0"/>
              <a:t>th</a:t>
            </a:r>
            <a:r>
              <a:rPr spc="-10" dirty="0"/>
              <a:t> </a:t>
            </a:r>
            <a:r>
              <a:rPr spc="-50" dirty="0"/>
              <a:t>t</a:t>
            </a:r>
            <a:r>
              <a:rPr spc="-20" dirty="0"/>
              <a:t>o</a:t>
            </a:r>
            <a:r>
              <a:rPr spc="-10" dirty="0"/>
              <a:t> </a:t>
            </a:r>
            <a:r>
              <a:rPr spc="-35" dirty="0"/>
              <a:t>c</a:t>
            </a:r>
            <a:r>
              <a:rPr spc="-25" dirty="0"/>
              <a:t>o</a:t>
            </a:r>
            <a:r>
              <a:rPr spc="-20" dirty="0"/>
              <a:t>mpl</a:t>
            </a:r>
            <a:r>
              <a:rPr spc="-45" dirty="0"/>
              <a:t>e</a:t>
            </a:r>
            <a:r>
              <a:rPr spc="-10" dirty="0"/>
              <a:t>ti</a:t>
            </a:r>
            <a:r>
              <a:rPr spc="-30" dirty="0"/>
              <a:t>o</a:t>
            </a:r>
            <a:r>
              <a:rPr spc="-20" dirty="0"/>
              <a:t>n?</a:t>
            </a:r>
          </a:p>
        </p:txBody>
      </p:sp>
      <p:sp>
        <p:nvSpPr>
          <p:cNvPr id="4" name="object 4"/>
          <p:cNvSpPr/>
          <p:nvPr/>
        </p:nvSpPr>
        <p:spPr>
          <a:xfrm>
            <a:off x="263544" y="337755"/>
            <a:ext cx="1523993" cy="1142958"/>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1371600" y="2616875"/>
            <a:ext cx="152400" cy="381000"/>
          </a:xfrm>
          <a:custGeom>
            <a:avLst/>
            <a:gdLst/>
            <a:ahLst/>
            <a:cxnLst/>
            <a:rect l="l" t="t" r="r" b="b"/>
            <a:pathLst>
              <a:path w="152400" h="381000">
                <a:moveTo>
                  <a:pt x="0" y="95250"/>
                </a:moveTo>
                <a:lnTo>
                  <a:pt x="76200" y="95250"/>
                </a:lnTo>
                <a:lnTo>
                  <a:pt x="76200" y="0"/>
                </a:lnTo>
                <a:lnTo>
                  <a:pt x="152400" y="190500"/>
                </a:lnTo>
                <a:lnTo>
                  <a:pt x="76200" y="381000"/>
                </a:lnTo>
                <a:lnTo>
                  <a:pt x="76200" y="285750"/>
                </a:lnTo>
                <a:lnTo>
                  <a:pt x="0" y="285750"/>
                </a:lnTo>
                <a:lnTo>
                  <a:pt x="0" y="95250"/>
                </a:lnTo>
                <a:close/>
              </a:path>
            </a:pathLst>
          </a:custGeom>
          <a:ln w="3175">
            <a:solidFill>
              <a:srgbClr val="000000"/>
            </a:solidFill>
          </a:ln>
        </p:spPr>
        <p:txBody>
          <a:bodyPr wrap="square" lIns="0" tIns="0" rIns="0" bIns="0" rtlCol="0"/>
          <a:lstStyle/>
          <a:p>
            <a:endParaRPr/>
          </a:p>
        </p:txBody>
      </p:sp>
      <p:sp>
        <p:nvSpPr>
          <p:cNvPr id="14" name="object 14"/>
          <p:cNvSpPr/>
          <p:nvPr/>
        </p:nvSpPr>
        <p:spPr>
          <a:xfrm>
            <a:off x="2895600" y="2616876"/>
            <a:ext cx="152400" cy="381000"/>
          </a:xfrm>
          <a:custGeom>
            <a:avLst/>
            <a:gdLst/>
            <a:ahLst/>
            <a:cxnLst/>
            <a:rect l="l" t="t" r="r" b="b"/>
            <a:pathLst>
              <a:path w="152400" h="381000">
                <a:moveTo>
                  <a:pt x="0" y="95250"/>
                </a:moveTo>
                <a:lnTo>
                  <a:pt x="76200" y="95250"/>
                </a:lnTo>
                <a:lnTo>
                  <a:pt x="76200" y="0"/>
                </a:lnTo>
                <a:lnTo>
                  <a:pt x="152400" y="190500"/>
                </a:lnTo>
                <a:lnTo>
                  <a:pt x="76200" y="381000"/>
                </a:lnTo>
                <a:lnTo>
                  <a:pt x="76200" y="285750"/>
                </a:lnTo>
                <a:lnTo>
                  <a:pt x="0" y="285750"/>
                </a:lnTo>
                <a:lnTo>
                  <a:pt x="0" y="95250"/>
                </a:lnTo>
                <a:close/>
              </a:path>
            </a:pathLst>
          </a:custGeom>
          <a:ln w="3175">
            <a:solidFill>
              <a:srgbClr val="000000"/>
            </a:solidFill>
          </a:ln>
        </p:spPr>
        <p:txBody>
          <a:bodyPr wrap="square" lIns="0" tIns="0" rIns="0" bIns="0" rtlCol="0"/>
          <a:lstStyle/>
          <a:p>
            <a:endParaRPr/>
          </a:p>
        </p:txBody>
      </p:sp>
      <p:sp>
        <p:nvSpPr>
          <p:cNvPr id="16" name="object 16"/>
          <p:cNvSpPr/>
          <p:nvPr/>
        </p:nvSpPr>
        <p:spPr>
          <a:xfrm>
            <a:off x="4343400" y="2616876"/>
            <a:ext cx="152400" cy="381000"/>
          </a:xfrm>
          <a:custGeom>
            <a:avLst/>
            <a:gdLst/>
            <a:ahLst/>
            <a:cxnLst/>
            <a:rect l="l" t="t" r="r" b="b"/>
            <a:pathLst>
              <a:path w="152400" h="381000">
                <a:moveTo>
                  <a:pt x="0" y="95250"/>
                </a:moveTo>
                <a:lnTo>
                  <a:pt x="76200" y="95250"/>
                </a:lnTo>
                <a:lnTo>
                  <a:pt x="76200" y="0"/>
                </a:lnTo>
                <a:lnTo>
                  <a:pt x="152400" y="190500"/>
                </a:lnTo>
                <a:lnTo>
                  <a:pt x="76200" y="381000"/>
                </a:lnTo>
                <a:lnTo>
                  <a:pt x="76200" y="285750"/>
                </a:lnTo>
                <a:lnTo>
                  <a:pt x="0" y="285750"/>
                </a:lnTo>
                <a:lnTo>
                  <a:pt x="0" y="95250"/>
                </a:lnTo>
                <a:close/>
              </a:path>
            </a:pathLst>
          </a:custGeom>
          <a:ln w="3175">
            <a:solidFill>
              <a:srgbClr val="000000"/>
            </a:solidFill>
          </a:ln>
        </p:spPr>
        <p:txBody>
          <a:bodyPr wrap="square" lIns="0" tIns="0" rIns="0" bIns="0" rtlCol="0"/>
          <a:lstStyle/>
          <a:p>
            <a:endParaRPr/>
          </a:p>
        </p:txBody>
      </p:sp>
      <p:sp>
        <p:nvSpPr>
          <p:cNvPr id="18" name="object 18"/>
          <p:cNvSpPr/>
          <p:nvPr/>
        </p:nvSpPr>
        <p:spPr>
          <a:xfrm>
            <a:off x="5943600" y="2616878"/>
            <a:ext cx="152400" cy="381000"/>
          </a:xfrm>
          <a:custGeom>
            <a:avLst/>
            <a:gdLst/>
            <a:ahLst/>
            <a:cxnLst/>
            <a:rect l="l" t="t" r="r" b="b"/>
            <a:pathLst>
              <a:path w="152400" h="381000">
                <a:moveTo>
                  <a:pt x="0" y="95250"/>
                </a:moveTo>
                <a:lnTo>
                  <a:pt x="76200" y="95250"/>
                </a:lnTo>
                <a:lnTo>
                  <a:pt x="76200" y="0"/>
                </a:lnTo>
                <a:lnTo>
                  <a:pt x="152400" y="190500"/>
                </a:lnTo>
                <a:lnTo>
                  <a:pt x="76200" y="381000"/>
                </a:lnTo>
                <a:lnTo>
                  <a:pt x="76200" y="285750"/>
                </a:lnTo>
                <a:lnTo>
                  <a:pt x="0" y="285750"/>
                </a:lnTo>
                <a:lnTo>
                  <a:pt x="0" y="95250"/>
                </a:lnTo>
                <a:close/>
              </a:path>
            </a:pathLst>
          </a:custGeom>
          <a:ln w="3175">
            <a:solidFill>
              <a:srgbClr val="000000"/>
            </a:solidFill>
          </a:ln>
        </p:spPr>
        <p:txBody>
          <a:bodyPr wrap="square" lIns="0" tIns="0" rIns="0" bIns="0" rtlCol="0"/>
          <a:lstStyle/>
          <a:p>
            <a:endParaRPr/>
          </a:p>
        </p:txBody>
      </p:sp>
      <p:sp>
        <p:nvSpPr>
          <p:cNvPr id="20" name="object 20"/>
          <p:cNvSpPr/>
          <p:nvPr/>
        </p:nvSpPr>
        <p:spPr>
          <a:xfrm>
            <a:off x="7543800" y="2616878"/>
            <a:ext cx="152400" cy="381000"/>
          </a:xfrm>
          <a:custGeom>
            <a:avLst/>
            <a:gdLst/>
            <a:ahLst/>
            <a:cxnLst/>
            <a:rect l="l" t="t" r="r" b="b"/>
            <a:pathLst>
              <a:path w="152400" h="381000">
                <a:moveTo>
                  <a:pt x="0" y="95250"/>
                </a:moveTo>
                <a:lnTo>
                  <a:pt x="76200" y="95250"/>
                </a:lnTo>
                <a:lnTo>
                  <a:pt x="76200" y="0"/>
                </a:lnTo>
                <a:lnTo>
                  <a:pt x="152400" y="190500"/>
                </a:lnTo>
                <a:lnTo>
                  <a:pt x="76200" y="381000"/>
                </a:lnTo>
                <a:lnTo>
                  <a:pt x="76200" y="285750"/>
                </a:lnTo>
                <a:lnTo>
                  <a:pt x="0" y="285750"/>
                </a:lnTo>
                <a:lnTo>
                  <a:pt x="0" y="95250"/>
                </a:lnTo>
                <a:close/>
              </a:path>
            </a:pathLst>
          </a:custGeom>
          <a:ln w="3175">
            <a:solidFill>
              <a:srgbClr val="000000"/>
            </a:solidFill>
          </a:ln>
        </p:spPr>
        <p:txBody>
          <a:bodyPr wrap="square" lIns="0" tIns="0" rIns="0" bIns="0" rtlCol="0"/>
          <a:lstStyle/>
          <a:p>
            <a:endParaRPr/>
          </a:p>
        </p:txBody>
      </p:sp>
      <p:sp>
        <p:nvSpPr>
          <p:cNvPr id="22" name="object 22"/>
          <p:cNvSpPr/>
          <p:nvPr/>
        </p:nvSpPr>
        <p:spPr>
          <a:xfrm>
            <a:off x="2165355" y="3286031"/>
            <a:ext cx="88900" cy="76200"/>
          </a:xfrm>
          <a:custGeom>
            <a:avLst/>
            <a:gdLst/>
            <a:ahLst/>
            <a:cxnLst/>
            <a:rect l="l" t="t" r="r" b="b"/>
            <a:pathLst>
              <a:path w="88900" h="76200">
                <a:moveTo>
                  <a:pt x="88900" y="76200"/>
                </a:moveTo>
                <a:lnTo>
                  <a:pt x="44450" y="0"/>
                </a:lnTo>
                <a:lnTo>
                  <a:pt x="0" y="76200"/>
                </a:lnTo>
              </a:path>
            </a:pathLst>
          </a:custGeom>
          <a:ln w="9525">
            <a:solidFill>
              <a:srgbClr val="000000"/>
            </a:solidFill>
          </a:ln>
        </p:spPr>
        <p:txBody>
          <a:bodyPr wrap="square" lIns="0" tIns="0" rIns="0" bIns="0" rtlCol="0"/>
          <a:lstStyle/>
          <a:p>
            <a:endParaRPr/>
          </a:p>
        </p:txBody>
      </p:sp>
      <p:sp>
        <p:nvSpPr>
          <p:cNvPr id="27" name="object 27"/>
          <p:cNvSpPr/>
          <p:nvPr/>
        </p:nvSpPr>
        <p:spPr>
          <a:xfrm>
            <a:off x="3649167" y="3293230"/>
            <a:ext cx="88900" cy="76200"/>
          </a:xfrm>
          <a:custGeom>
            <a:avLst/>
            <a:gdLst/>
            <a:ahLst/>
            <a:cxnLst/>
            <a:rect l="l" t="t" r="r" b="b"/>
            <a:pathLst>
              <a:path w="88900" h="76200">
                <a:moveTo>
                  <a:pt x="88900" y="76200"/>
                </a:moveTo>
                <a:lnTo>
                  <a:pt x="44450" y="0"/>
                </a:lnTo>
                <a:lnTo>
                  <a:pt x="0" y="76200"/>
                </a:lnTo>
              </a:path>
            </a:pathLst>
          </a:custGeom>
          <a:ln w="9525">
            <a:solidFill>
              <a:srgbClr val="000000"/>
            </a:solidFill>
          </a:ln>
        </p:spPr>
        <p:txBody>
          <a:bodyPr wrap="square" lIns="0" tIns="0" rIns="0" bIns="0" rtlCol="0"/>
          <a:lstStyle/>
          <a:p>
            <a:endParaRPr/>
          </a:p>
        </p:txBody>
      </p:sp>
      <p:sp>
        <p:nvSpPr>
          <p:cNvPr id="29" name="object 29"/>
          <p:cNvSpPr/>
          <p:nvPr/>
        </p:nvSpPr>
        <p:spPr>
          <a:xfrm>
            <a:off x="5172843" y="3293230"/>
            <a:ext cx="88900" cy="76200"/>
          </a:xfrm>
          <a:custGeom>
            <a:avLst/>
            <a:gdLst/>
            <a:ahLst/>
            <a:cxnLst/>
            <a:rect l="l" t="t" r="r" b="b"/>
            <a:pathLst>
              <a:path w="88900" h="76200">
                <a:moveTo>
                  <a:pt x="88900" y="76200"/>
                </a:moveTo>
                <a:lnTo>
                  <a:pt x="44450" y="0"/>
                </a:lnTo>
                <a:lnTo>
                  <a:pt x="0" y="76200"/>
                </a:lnTo>
              </a:path>
            </a:pathLst>
          </a:custGeom>
          <a:ln w="9525">
            <a:solidFill>
              <a:srgbClr val="000000"/>
            </a:solidFill>
          </a:ln>
        </p:spPr>
        <p:txBody>
          <a:bodyPr wrap="square" lIns="0" tIns="0" rIns="0" bIns="0" rtlCol="0"/>
          <a:lstStyle/>
          <a:p>
            <a:endParaRPr/>
          </a:p>
        </p:txBody>
      </p:sp>
      <p:sp>
        <p:nvSpPr>
          <p:cNvPr id="32" name="object 32"/>
          <p:cNvSpPr/>
          <p:nvPr/>
        </p:nvSpPr>
        <p:spPr>
          <a:xfrm>
            <a:off x="6773042" y="3304898"/>
            <a:ext cx="88900" cy="76200"/>
          </a:xfrm>
          <a:custGeom>
            <a:avLst/>
            <a:gdLst/>
            <a:ahLst/>
            <a:cxnLst/>
            <a:rect l="l" t="t" r="r" b="b"/>
            <a:pathLst>
              <a:path w="88900" h="76200">
                <a:moveTo>
                  <a:pt x="88900" y="76200"/>
                </a:moveTo>
                <a:lnTo>
                  <a:pt x="44450" y="0"/>
                </a:lnTo>
                <a:lnTo>
                  <a:pt x="0" y="76200"/>
                </a:lnTo>
              </a:path>
            </a:pathLst>
          </a:custGeom>
          <a:ln w="9525">
            <a:solidFill>
              <a:srgbClr val="000000"/>
            </a:solidFill>
          </a:ln>
        </p:spPr>
        <p:txBody>
          <a:bodyPr wrap="square" lIns="0" tIns="0" rIns="0" bIns="0" rtlCol="0"/>
          <a:lstStyle/>
          <a:p>
            <a:endParaRPr/>
          </a:p>
        </p:txBody>
      </p:sp>
      <p:grpSp>
        <p:nvGrpSpPr>
          <p:cNvPr id="38" name="Group 37"/>
          <p:cNvGrpSpPr/>
          <p:nvPr/>
        </p:nvGrpSpPr>
        <p:grpSpPr>
          <a:xfrm>
            <a:off x="71572" y="2072386"/>
            <a:ext cx="8986482" cy="4486773"/>
            <a:chOff x="81699" y="2388273"/>
            <a:chExt cx="8986482" cy="4486773"/>
          </a:xfrm>
        </p:grpSpPr>
        <p:sp>
          <p:nvSpPr>
            <p:cNvPr id="5" name="object 5"/>
            <p:cNvSpPr txBox="1"/>
            <p:nvPr/>
          </p:nvSpPr>
          <p:spPr>
            <a:xfrm>
              <a:off x="81699" y="2388273"/>
              <a:ext cx="1214120" cy="831215"/>
            </a:xfrm>
            <a:prstGeom prst="rect">
              <a:avLst/>
            </a:prstGeom>
            <a:solidFill>
              <a:srgbClr val="FDEADA"/>
            </a:solidFill>
            <a:ln w="9525">
              <a:solidFill>
                <a:srgbClr val="984807"/>
              </a:solidFill>
            </a:ln>
          </p:spPr>
          <p:txBody>
            <a:bodyPr vert="horz" wrap="square" lIns="0" tIns="0" rIns="0" bIns="0" rtlCol="0">
              <a:spAutoFit/>
            </a:bodyPr>
            <a:lstStyle/>
            <a:p>
              <a:pPr marL="141605" marR="135255" indent="-1270" algn="ctr">
                <a:lnSpc>
                  <a:spcPct val="100000"/>
                </a:lnSpc>
              </a:pPr>
              <a:r>
                <a:rPr sz="1600" b="1" spc="-10" dirty="0">
                  <a:solidFill>
                    <a:srgbClr val="984807"/>
                  </a:solidFill>
                  <a:latin typeface="Calibri"/>
                  <a:cs typeface="Calibri"/>
                </a:rPr>
                <a:t>Se</a:t>
              </a:r>
              <a:r>
                <a:rPr sz="1600" b="1" spc="-5" dirty="0">
                  <a:solidFill>
                    <a:srgbClr val="984807"/>
                  </a:solidFill>
                  <a:latin typeface="Calibri"/>
                  <a:cs typeface="Calibri"/>
                </a:rPr>
                <a:t>r</a:t>
              </a:r>
              <a:r>
                <a:rPr sz="1600" b="1" spc="-10" dirty="0">
                  <a:solidFill>
                    <a:srgbClr val="984807"/>
                  </a:solidFill>
                  <a:latin typeface="Calibri"/>
                  <a:cs typeface="Calibri"/>
                </a:rPr>
                <a:t>vice A</a:t>
              </a:r>
              <a:r>
                <a:rPr sz="1600" b="1" spc="-30" dirty="0">
                  <a:solidFill>
                    <a:srgbClr val="984807"/>
                  </a:solidFill>
                  <a:latin typeface="Calibri"/>
                  <a:cs typeface="Calibri"/>
                </a:rPr>
                <a:t>r</a:t>
              </a:r>
              <a:r>
                <a:rPr sz="1600" b="1" spc="-10" dirty="0">
                  <a:solidFill>
                    <a:srgbClr val="984807"/>
                  </a:solidFill>
                  <a:latin typeface="Calibri"/>
                  <a:cs typeface="Calibri"/>
                </a:rPr>
                <a:t>ea</a:t>
              </a:r>
              <a:r>
                <a:rPr sz="1600" b="1" spc="-5" dirty="0">
                  <a:solidFill>
                    <a:srgbClr val="984807"/>
                  </a:solidFill>
                  <a:latin typeface="Calibri"/>
                  <a:cs typeface="Calibri"/>
                </a:rPr>
                <a:t> </a:t>
              </a:r>
              <a:r>
                <a:rPr sz="1600" b="1" spc="-35" dirty="0">
                  <a:solidFill>
                    <a:srgbClr val="984807"/>
                  </a:solidFill>
                  <a:latin typeface="Calibri"/>
                  <a:cs typeface="Calibri"/>
                </a:rPr>
                <a:t>P</a:t>
              </a:r>
              <a:r>
                <a:rPr sz="1600" b="1" spc="-5" dirty="0">
                  <a:solidFill>
                    <a:srgbClr val="984807"/>
                  </a:solidFill>
                  <a:latin typeface="Calibri"/>
                  <a:cs typeface="Calibri"/>
                </a:rPr>
                <a:t>o</a:t>
              </a:r>
              <a:r>
                <a:rPr sz="1600" b="1" spc="-15" dirty="0">
                  <a:solidFill>
                    <a:srgbClr val="984807"/>
                  </a:solidFill>
                  <a:latin typeface="Calibri"/>
                  <a:cs typeface="Calibri"/>
                </a:rPr>
                <a:t>pu</a:t>
              </a:r>
              <a:r>
                <a:rPr sz="1600" b="1" spc="-5" dirty="0">
                  <a:solidFill>
                    <a:srgbClr val="984807"/>
                  </a:solidFill>
                  <a:latin typeface="Calibri"/>
                  <a:cs typeface="Calibri"/>
                </a:rPr>
                <a:t>l</a:t>
              </a:r>
              <a:r>
                <a:rPr sz="1600" b="1" spc="-20" dirty="0">
                  <a:solidFill>
                    <a:srgbClr val="984807"/>
                  </a:solidFill>
                  <a:latin typeface="Calibri"/>
                  <a:cs typeface="Calibri"/>
                </a:rPr>
                <a:t>a</a:t>
              </a:r>
              <a:r>
                <a:rPr sz="1600" b="1" spc="-15" dirty="0">
                  <a:solidFill>
                    <a:srgbClr val="984807"/>
                  </a:solidFill>
                  <a:latin typeface="Calibri"/>
                  <a:cs typeface="Calibri"/>
                </a:rPr>
                <a:t>t</a:t>
              </a:r>
              <a:r>
                <a:rPr sz="1600" b="1" spc="-5" dirty="0">
                  <a:solidFill>
                    <a:srgbClr val="984807"/>
                  </a:solidFill>
                  <a:latin typeface="Calibri"/>
                  <a:cs typeface="Calibri"/>
                </a:rPr>
                <a:t>io</a:t>
              </a:r>
              <a:r>
                <a:rPr sz="1600" b="1" spc="-10" dirty="0">
                  <a:solidFill>
                    <a:srgbClr val="984807"/>
                  </a:solidFill>
                  <a:latin typeface="Calibri"/>
                  <a:cs typeface="Calibri"/>
                </a:rPr>
                <a:t>n</a:t>
              </a:r>
              <a:endParaRPr sz="1600" dirty="0">
                <a:latin typeface="Calibri"/>
                <a:cs typeface="Calibri"/>
              </a:endParaRPr>
            </a:p>
          </p:txBody>
        </p:sp>
        <p:sp>
          <p:nvSpPr>
            <p:cNvPr id="6" name="object 6"/>
            <p:cNvSpPr txBox="1"/>
            <p:nvPr/>
          </p:nvSpPr>
          <p:spPr>
            <a:xfrm>
              <a:off x="1600200" y="2388273"/>
              <a:ext cx="1219200" cy="831215"/>
            </a:xfrm>
            <a:prstGeom prst="rect">
              <a:avLst/>
            </a:prstGeom>
            <a:ln w="9525">
              <a:solidFill>
                <a:srgbClr val="31859C"/>
              </a:solidFill>
            </a:ln>
          </p:spPr>
          <p:txBody>
            <a:bodyPr vert="horz" wrap="square" lIns="0" tIns="0" rIns="0" bIns="0" rtlCol="0">
              <a:spAutoFit/>
            </a:bodyPr>
            <a:lstStyle/>
            <a:p>
              <a:pPr marL="114300" marR="108585" algn="ctr">
                <a:lnSpc>
                  <a:spcPct val="100000"/>
                </a:lnSpc>
              </a:pPr>
              <a:r>
                <a:rPr sz="1600" b="1" spc="-10" dirty="0">
                  <a:solidFill>
                    <a:srgbClr val="31859C"/>
                  </a:solidFill>
                  <a:latin typeface="Calibri"/>
                  <a:cs typeface="Calibri"/>
                </a:rPr>
                <a:t>E</a:t>
              </a:r>
              <a:r>
                <a:rPr sz="1600" b="1" spc="-15" dirty="0">
                  <a:solidFill>
                    <a:srgbClr val="31859C"/>
                  </a:solidFill>
                  <a:latin typeface="Calibri"/>
                  <a:cs typeface="Calibri"/>
                </a:rPr>
                <a:t>n</a:t>
              </a:r>
              <a:r>
                <a:rPr sz="1600" b="1" spc="-40" dirty="0">
                  <a:solidFill>
                    <a:srgbClr val="31859C"/>
                  </a:solidFill>
                  <a:latin typeface="Calibri"/>
                  <a:cs typeface="Calibri"/>
                </a:rPr>
                <a:t>r</a:t>
              </a:r>
              <a:r>
                <a:rPr sz="1600" b="1" spc="-5" dirty="0">
                  <a:solidFill>
                    <a:srgbClr val="31859C"/>
                  </a:solidFill>
                  <a:latin typeface="Calibri"/>
                  <a:cs typeface="Calibri"/>
                </a:rPr>
                <a:t>oll</a:t>
              </a:r>
              <a:r>
                <a:rPr sz="1600" b="1" dirty="0">
                  <a:solidFill>
                    <a:srgbClr val="31859C"/>
                  </a:solidFill>
                  <a:latin typeface="Calibri"/>
                  <a:cs typeface="Calibri"/>
                </a:rPr>
                <a:t> </a:t>
              </a:r>
              <a:r>
                <a:rPr sz="1600" b="1" spc="-20" dirty="0">
                  <a:solidFill>
                    <a:srgbClr val="31859C"/>
                  </a:solidFill>
                  <a:latin typeface="Calibri"/>
                  <a:cs typeface="Calibri"/>
                </a:rPr>
                <a:t>a</a:t>
              </a:r>
              <a:r>
                <a:rPr sz="1600" b="1" spc="-10" dirty="0">
                  <a:solidFill>
                    <a:srgbClr val="31859C"/>
                  </a:solidFill>
                  <a:latin typeface="Calibri"/>
                  <a:cs typeface="Calibri"/>
                </a:rPr>
                <a:t>t</a:t>
              </a:r>
              <a:r>
                <a:rPr sz="1600" b="1" spc="-5" dirty="0">
                  <a:solidFill>
                    <a:srgbClr val="31859C"/>
                  </a:solidFill>
                  <a:latin typeface="Calibri"/>
                  <a:cs typeface="Calibri"/>
                </a:rPr>
                <a:t> </a:t>
              </a:r>
              <a:r>
                <a:rPr sz="1600" b="1" spc="-20" dirty="0">
                  <a:solidFill>
                    <a:srgbClr val="31859C"/>
                  </a:solidFill>
                  <a:latin typeface="Calibri"/>
                  <a:cs typeface="Calibri"/>
                </a:rPr>
                <a:t>C</a:t>
              </a:r>
              <a:r>
                <a:rPr sz="1600" b="1" spc="-5" dirty="0">
                  <a:solidFill>
                    <a:srgbClr val="31859C"/>
                  </a:solidFill>
                  <a:latin typeface="Calibri"/>
                  <a:cs typeface="Calibri"/>
                </a:rPr>
                <a:t>o</a:t>
              </a:r>
              <a:r>
                <a:rPr sz="1600" b="1" spc="-20" dirty="0">
                  <a:solidFill>
                    <a:srgbClr val="31859C"/>
                  </a:solidFill>
                  <a:latin typeface="Calibri"/>
                  <a:cs typeface="Calibri"/>
                </a:rPr>
                <a:t>mmun</a:t>
              </a:r>
              <a:r>
                <a:rPr sz="1600" b="1" spc="-5" dirty="0">
                  <a:solidFill>
                    <a:srgbClr val="31859C"/>
                  </a:solidFill>
                  <a:latin typeface="Calibri"/>
                  <a:cs typeface="Calibri"/>
                </a:rPr>
                <a:t>i</a:t>
              </a:r>
              <a:r>
                <a:rPr sz="1600" b="1" spc="-15" dirty="0">
                  <a:solidFill>
                    <a:srgbClr val="31859C"/>
                  </a:solidFill>
                  <a:latin typeface="Calibri"/>
                  <a:cs typeface="Calibri"/>
                </a:rPr>
                <a:t>t</a:t>
              </a:r>
              <a:r>
                <a:rPr sz="1600" b="1" spc="-10" dirty="0">
                  <a:solidFill>
                    <a:srgbClr val="31859C"/>
                  </a:solidFill>
                  <a:latin typeface="Calibri"/>
                  <a:cs typeface="Calibri"/>
                </a:rPr>
                <a:t>y</a:t>
              </a:r>
              <a:r>
                <a:rPr sz="1600" b="1" spc="-5" dirty="0">
                  <a:solidFill>
                    <a:srgbClr val="31859C"/>
                  </a:solidFill>
                  <a:latin typeface="Calibri"/>
                  <a:cs typeface="Calibri"/>
                </a:rPr>
                <a:t> </a:t>
              </a:r>
              <a:r>
                <a:rPr sz="1600" b="1" spc="-20" dirty="0">
                  <a:solidFill>
                    <a:srgbClr val="31859C"/>
                  </a:solidFill>
                  <a:latin typeface="Calibri"/>
                  <a:cs typeface="Calibri"/>
                </a:rPr>
                <a:t>C</a:t>
              </a:r>
              <a:r>
                <a:rPr sz="1600" b="1" spc="-5" dirty="0">
                  <a:solidFill>
                    <a:srgbClr val="31859C"/>
                  </a:solidFill>
                  <a:latin typeface="Calibri"/>
                  <a:cs typeface="Calibri"/>
                </a:rPr>
                <a:t>o</a:t>
              </a:r>
              <a:r>
                <a:rPr sz="1600" b="1" spc="-10" dirty="0">
                  <a:solidFill>
                    <a:srgbClr val="31859C"/>
                  </a:solidFill>
                  <a:latin typeface="Calibri"/>
                  <a:cs typeface="Calibri"/>
                </a:rPr>
                <a:t>lle</a:t>
              </a:r>
              <a:r>
                <a:rPr sz="1600" b="1" spc="-25" dirty="0">
                  <a:solidFill>
                    <a:srgbClr val="31859C"/>
                  </a:solidFill>
                  <a:latin typeface="Calibri"/>
                  <a:cs typeface="Calibri"/>
                </a:rPr>
                <a:t>g</a:t>
              </a:r>
              <a:r>
                <a:rPr sz="1600" b="1" spc="-10" dirty="0">
                  <a:solidFill>
                    <a:srgbClr val="31859C"/>
                  </a:solidFill>
                  <a:latin typeface="Calibri"/>
                  <a:cs typeface="Calibri"/>
                </a:rPr>
                <a:t>e</a:t>
              </a:r>
              <a:endParaRPr sz="1600" dirty="0">
                <a:latin typeface="Calibri"/>
                <a:cs typeface="Calibri"/>
              </a:endParaRPr>
            </a:p>
          </p:txBody>
        </p:sp>
        <p:sp>
          <p:nvSpPr>
            <p:cNvPr id="7" name="object 7"/>
            <p:cNvSpPr txBox="1"/>
            <p:nvPr/>
          </p:nvSpPr>
          <p:spPr>
            <a:xfrm>
              <a:off x="7777226" y="2388273"/>
              <a:ext cx="1290955" cy="831215"/>
            </a:xfrm>
            <a:prstGeom prst="rect">
              <a:avLst/>
            </a:prstGeom>
            <a:solidFill>
              <a:srgbClr val="DCE6F2"/>
            </a:solidFill>
            <a:ln w="9525">
              <a:solidFill>
                <a:srgbClr val="376092"/>
              </a:solidFill>
            </a:ln>
          </p:spPr>
          <p:txBody>
            <a:bodyPr vert="horz" wrap="square" lIns="0" tIns="0" rIns="0" bIns="0" rtlCol="0">
              <a:spAutoFit/>
            </a:bodyPr>
            <a:lstStyle/>
            <a:p>
              <a:pPr marL="150495" marR="143510" indent="-1905" algn="ctr">
                <a:lnSpc>
                  <a:spcPct val="100000"/>
                </a:lnSpc>
              </a:pPr>
              <a:r>
                <a:rPr sz="1600" b="1" spc="-15" dirty="0">
                  <a:solidFill>
                    <a:srgbClr val="376092"/>
                  </a:solidFill>
                  <a:latin typeface="Calibri"/>
                  <a:cs typeface="Calibri"/>
                </a:rPr>
                <a:t>O</a:t>
              </a:r>
              <a:r>
                <a:rPr sz="1600" b="1" spc="-30" dirty="0">
                  <a:solidFill>
                    <a:srgbClr val="376092"/>
                  </a:solidFill>
                  <a:latin typeface="Calibri"/>
                  <a:cs typeface="Calibri"/>
                </a:rPr>
                <a:t>b</a:t>
              </a:r>
              <a:r>
                <a:rPr sz="1600" b="1" spc="-25" dirty="0">
                  <a:solidFill>
                    <a:srgbClr val="376092"/>
                  </a:solidFill>
                  <a:latin typeface="Calibri"/>
                  <a:cs typeface="Calibri"/>
                </a:rPr>
                <a:t>t</a:t>
              </a:r>
              <a:r>
                <a:rPr sz="1600" b="1" spc="-10" dirty="0">
                  <a:solidFill>
                    <a:srgbClr val="376092"/>
                  </a:solidFill>
                  <a:latin typeface="Calibri"/>
                  <a:cs typeface="Calibri"/>
                </a:rPr>
                <a:t>ain</a:t>
              </a:r>
              <a:r>
                <a:rPr sz="1600" b="1" spc="-5" dirty="0">
                  <a:solidFill>
                    <a:srgbClr val="376092"/>
                  </a:solidFill>
                  <a:latin typeface="Calibri"/>
                  <a:cs typeface="Calibri"/>
                </a:rPr>
                <a:t> </a:t>
              </a:r>
              <a:r>
                <a:rPr sz="1600" b="1" spc="-20" dirty="0">
                  <a:solidFill>
                    <a:srgbClr val="376092"/>
                  </a:solidFill>
                  <a:latin typeface="Calibri"/>
                  <a:cs typeface="Calibri"/>
                </a:rPr>
                <a:t>C</a:t>
              </a:r>
              <a:r>
                <a:rPr sz="1600" b="1" spc="-5" dirty="0">
                  <a:solidFill>
                    <a:srgbClr val="376092"/>
                  </a:solidFill>
                  <a:latin typeface="Calibri"/>
                  <a:cs typeface="Calibri"/>
                </a:rPr>
                <a:t>o</a:t>
              </a:r>
              <a:r>
                <a:rPr sz="1600" b="1" spc="-20" dirty="0">
                  <a:solidFill>
                    <a:srgbClr val="376092"/>
                  </a:solidFill>
                  <a:latin typeface="Calibri"/>
                  <a:cs typeface="Calibri"/>
                </a:rPr>
                <a:t>mp</a:t>
              </a:r>
              <a:r>
                <a:rPr sz="1600" b="1" spc="-5" dirty="0">
                  <a:solidFill>
                    <a:srgbClr val="376092"/>
                  </a:solidFill>
                  <a:latin typeface="Calibri"/>
                  <a:cs typeface="Calibri"/>
                </a:rPr>
                <a:t>l</a:t>
              </a:r>
              <a:r>
                <a:rPr sz="1600" b="1" spc="-25" dirty="0">
                  <a:solidFill>
                    <a:srgbClr val="376092"/>
                  </a:solidFill>
                  <a:latin typeface="Calibri"/>
                  <a:cs typeface="Calibri"/>
                </a:rPr>
                <a:t>e</a:t>
              </a:r>
              <a:r>
                <a:rPr sz="1600" b="1" spc="-15" dirty="0">
                  <a:solidFill>
                    <a:srgbClr val="376092"/>
                  </a:solidFill>
                  <a:latin typeface="Calibri"/>
                  <a:cs typeface="Calibri"/>
                </a:rPr>
                <a:t>t</a:t>
              </a:r>
              <a:r>
                <a:rPr sz="1600" b="1" spc="-5" dirty="0">
                  <a:solidFill>
                    <a:srgbClr val="376092"/>
                  </a:solidFill>
                  <a:latin typeface="Calibri"/>
                  <a:cs typeface="Calibri"/>
                </a:rPr>
                <a:t>io</a:t>
              </a:r>
              <a:r>
                <a:rPr sz="1600" b="1" spc="-10" dirty="0">
                  <a:solidFill>
                    <a:srgbClr val="376092"/>
                  </a:solidFill>
                  <a:latin typeface="Calibri"/>
                  <a:cs typeface="Calibri"/>
                </a:rPr>
                <a:t>n</a:t>
              </a:r>
              <a:r>
                <a:rPr sz="1600" b="1" spc="-5" dirty="0">
                  <a:solidFill>
                    <a:srgbClr val="376092"/>
                  </a:solidFill>
                  <a:latin typeface="Calibri"/>
                  <a:cs typeface="Calibri"/>
                </a:rPr>
                <a:t> </a:t>
              </a:r>
              <a:r>
                <a:rPr sz="1600" b="1" spc="-20" dirty="0">
                  <a:solidFill>
                    <a:srgbClr val="376092"/>
                  </a:solidFill>
                  <a:latin typeface="Calibri"/>
                  <a:cs typeface="Calibri"/>
                </a:rPr>
                <a:t>C</a:t>
              </a:r>
              <a:r>
                <a:rPr sz="1600" b="1" spc="-30" dirty="0">
                  <a:solidFill>
                    <a:srgbClr val="376092"/>
                  </a:solidFill>
                  <a:latin typeface="Calibri"/>
                  <a:cs typeface="Calibri"/>
                </a:rPr>
                <a:t>r</a:t>
              </a:r>
              <a:r>
                <a:rPr sz="1600" b="1" spc="-10" dirty="0">
                  <a:solidFill>
                    <a:srgbClr val="376092"/>
                  </a:solidFill>
                  <a:latin typeface="Calibri"/>
                  <a:cs typeface="Calibri"/>
                </a:rPr>
                <a:t>e</a:t>
              </a:r>
              <a:r>
                <a:rPr sz="1600" b="1" spc="-15" dirty="0">
                  <a:solidFill>
                    <a:srgbClr val="376092"/>
                  </a:solidFill>
                  <a:latin typeface="Calibri"/>
                  <a:cs typeface="Calibri"/>
                </a:rPr>
                <a:t>d</a:t>
              </a:r>
              <a:r>
                <a:rPr sz="1600" b="1" spc="-10" dirty="0">
                  <a:solidFill>
                    <a:srgbClr val="376092"/>
                  </a:solidFill>
                  <a:latin typeface="Calibri"/>
                  <a:cs typeface="Calibri"/>
                </a:rPr>
                <a:t>e</a:t>
              </a:r>
              <a:r>
                <a:rPr sz="1600" b="1" spc="-30" dirty="0">
                  <a:solidFill>
                    <a:srgbClr val="376092"/>
                  </a:solidFill>
                  <a:latin typeface="Calibri"/>
                  <a:cs typeface="Calibri"/>
                </a:rPr>
                <a:t>n</a:t>
              </a:r>
              <a:r>
                <a:rPr sz="1600" b="1" spc="-15" dirty="0">
                  <a:solidFill>
                    <a:srgbClr val="376092"/>
                  </a:solidFill>
                  <a:latin typeface="Calibri"/>
                  <a:cs typeface="Calibri"/>
                </a:rPr>
                <a:t>t</a:t>
              </a:r>
              <a:r>
                <a:rPr sz="1600" b="1" spc="-10" dirty="0">
                  <a:solidFill>
                    <a:srgbClr val="376092"/>
                  </a:solidFill>
                  <a:latin typeface="Calibri"/>
                  <a:cs typeface="Calibri"/>
                </a:rPr>
                <a:t>ial</a:t>
              </a:r>
              <a:endParaRPr sz="1600">
                <a:latin typeface="Calibri"/>
                <a:cs typeface="Calibri"/>
              </a:endParaRPr>
            </a:p>
          </p:txBody>
        </p:sp>
        <p:sp>
          <p:nvSpPr>
            <p:cNvPr id="8" name="object 8"/>
            <p:cNvSpPr txBox="1"/>
            <p:nvPr/>
          </p:nvSpPr>
          <p:spPr>
            <a:xfrm>
              <a:off x="6172200" y="2388273"/>
              <a:ext cx="1295400" cy="831215"/>
            </a:xfrm>
            <a:prstGeom prst="rect">
              <a:avLst/>
            </a:prstGeom>
            <a:ln w="9525">
              <a:solidFill>
                <a:srgbClr val="4F6228"/>
              </a:solidFill>
            </a:ln>
          </p:spPr>
          <p:txBody>
            <a:bodyPr vert="horz" wrap="square" lIns="0" tIns="0" rIns="0" bIns="0" rtlCol="0">
              <a:spAutoFit/>
            </a:bodyPr>
            <a:lstStyle/>
            <a:p>
              <a:pPr marL="100965" marR="95250" indent="1905" algn="ctr">
                <a:lnSpc>
                  <a:spcPct val="100000"/>
                </a:lnSpc>
              </a:pPr>
              <a:r>
                <a:rPr sz="1600" b="1" spc="-10" dirty="0">
                  <a:solidFill>
                    <a:srgbClr val="4F6228"/>
                  </a:solidFill>
                  <a:latin typeface="Calibri"/>
                  <a:cs typeface="Calibri"/>
                </a:rPr>
                <a:t>S</a:t>
              </a:r>
              <a:r>
                <a:rPr sz="1600" b="1" spc="-15" dirty="0">
                  <a:solidFill>
                    <a:srgbClr val="4F6228"/>
                  </a:solidFill>
                  <a:latin typeface="Calibri"/>
                  <a:cs typeface="Calibri"/>
                </a:rPr>
                <a:t>uff</a:t>
              </a:r>
              <a:r>
                <a:rPr sz="1600" b="1" spc="-10" dirty="0">
                  <a:solidFill>
                    <a:srgbClr val="4F6228"/>
                  </a:solidFill>
                  <a:latin typeface="Calibri"/>
                  <a:cs typeface="Calibri"/>
                </a:rPr>
                <a:t>icie</a:t>
              </a:r>
              <a:r>
                <a:rPr sz="1600" b="1" spc="-30" dirty="0">
                  <a:solidFill>
                    <a:srgbClr val="4F6228"/>
                  </a:solidFill>
                  <a:latin typeface="Calibri"/>
                  <a:cs typeface="Calibri"/>
                </a:rPr>
                <a:t>n</a:t>
              </a:r>
              <a:r>
                <a:rPr sz="1600" b="1" spc="-10" dirty="0">
                  <a:solidFill>
                    <a:srgbClr val="4F6228"/>
                  </a:solidFill>
                  <a:latin typeface="Calibri"/>
                  <a:cs typeface="Calibri"/>
                </a:rPr>
                <a:t>t A</a:t>
              </a:r>
              <a:r>
                <a:rPr sz="1600" b="1" spc="-20" dirty="0">
                  <a:solidFill>
                    <a:srgbClr val="4F6228"/>
                  </a:solidFill>
                  <a:latin typeface="Calibri"/>
                  <a:cs typeface="Calibri"/>
                </a:rPr>
                <a:t>c</a:t>
              </a:r>
              <a:r>
                <a:rPr sz="1600" b="1" spc="-10" dirty="0">
                  <a:solidFill>
                    <a:srgbClr val="4F6228"/>
                  </a:solidFill>
                  <a:latin typeface="Calibri"/>
                  <a:cs typeface="Calibri"/>
                </a:rPr>
                <a:t>a</a:t>
              </a:r>
              <a:r>
                <a:rPr sz="1600" b="1" spc="-15" dirty="0">
                  <a:solidFill>
                    <a:srgbClr val="4F6228"/>
                  </a:solidFill>
                  <a:latin typeface="Calibri"/>
                  <a:cs typeface="Calibri"/>
                </a:rPr>
                <a:t>d</a:t>
              </a:r>
              <a:r>
                <a:rPr sz="1600" b="1" spc="-10" dirty="0">
                  <a:solidFill>
                    <a:srgbClr val="4F6228"/>
                  </a:solidFill>
                  <a:latin typeface="Calibri"/>
                  <a:cs typeface="Calibri"/>
                </a:rPr>
                <a:t>e</a:t>
              </a:r>
              <a:r>
                <a:rPr sz="1600" b="1" spc="-20" dirty="0">
                  <a:solidFill>
                    <a:srgbClr val="4F6228"/>
                  </a:solidFill>
                  <a:latin typeface="Calibri"/>
                  <a:cs typeface="Calibri"/>
                </a:rPr>
                <a:t>m</a:t>
              </a:r>
              <a:r>
                <a:rPr sz="1600" b="1" spc="-10" dirty="0">
                  <a:solidFill>
                    <a:srgbClr val="4F6228"/>
                  </a:solidFill>
                  <a:latin typeface="Calibri"/>
                  <a:cs typeface="Calibri"/>
                </a:rPr>
                <a:t>ic</a:t>
              </a:r>
              <a:r>
                <a:rPr sz="1600" b="1" spc="-5" dirty="0">
                  <a:solidFill>
                    <a:srgbClr val="4F6228"/>
                  </a:solidFill>
                  <a:latin typeface="Calibri"/>
                  <a:cs typeface="Calibri"/>
                </a:rPr>
                <a:t> </a:t>
              </a:r>
              <a:r>
                <a:rPr sz="1600" b="1" spc="-35" dirty="0">
                  <a:solidFill>
                    <a:srgbClr val="4F6228"/>
                  </a:solidFill>
                  <a:latin typeface="Calibri"/>
                  <a:cs typeface="Calibri"/>
                </a:rPr>
                <a:t>P</a:t>
              </a:r>
              <a:r>
                <a:rPr sz="1600" b="1" spc="-10" dirty="0">
                  <a:solidFill>
                    <a:srgbClr val="4F6228"/>
                  </a:solidFill>
                  <a:latin typeface="Calibri"/>
                  <a:cs typeface="Calibri"/>
                </a:rPr>
                <a:t>e</a:t>
              </a:r>
              <a:r>
                <a:rPr sz="1600" b="1" spc="-15" dirty="0">
                  <a:solidFill>
                    <a:srgbClr val="4F6228"/>
                  </a:solidFill>
                  <a:latin typeface="Calibri"/>
                  <a:cs typeface="Calibri"/>
                </a:rPr>
                <a:t>r</a:t>
              </a:r>
              <a:r>
                <a:rPr sz="1600" b="1" spc="-30" dirty="0">
                  <a:solidFill>
                    <a:srgbClr val="4F6228"/>
                  </a:solidFill>
                  <a:latin typeface="Calibri"/>
                  <a:cs typeface="Calibri"/>
                </a:rPr>
                <a:t>f</a:t>
              </a:r>
              <a:r>
                <a:rPr sz="1600" b="1" spc="-5" dirty="0">
                  <a:solidFill>
                    <a:srgbClr val="4F6228"/>
                  </a:solidFill>
                  <a:latin typeface="Calibri"/>
                  <a:cs typeface="Calibri"/>
                </a:rPr>
                <a:t>o</a:t>
              </a:r>
              <a:r>
                <a:rPr sz="1600" b="1" spc="-15" dirty="0">
                  <a:solidFill>
                    <a:srgbClr val="4F6228"/>
                  </a:solidFill>
                  <a:latin typeface="Calibri"/>
                  <a:cs typeface="Calibri"/>
                </a:rPr>
                <a:t>rm</a:t>
              </a:r>
              <a:r>
                <a:rPr sz="1600" b="1" spc="-10" dirty="0">
                  <a:solidFill>
                    <a:srgbClr val="4F6228"/>
                  </a:solidFill>
                  <a:latin typeface="Calibri"/>
                  <a:cs typeface="Calibri"/>
                </a:rPr>
                <a:t>a</a:t>
              </a:r>
              <a:r>
                <a:rPr sz="1600" b="1" spc="-15" dirty="0">
                  <a:solidFill>
                    <a:srgbClr val="4F6228"/>
                  </a:solidFill>
                  <a:latin typeface="Calibri"/>
                  <a:cs typeface="Calibri"/>
                </a:rPr>
                <a:t>n</a:t>
              </a:r>
              <a:r>
                <a:rPr sz="1600" b="1" spc="-10" dirty="0">
                  <a:solidFill>
                    <a:srgbClr val="4F6228"/>
                  </a:solidFill>
                  <a:latin typeface="Calibri"/>
                  <a:cs typeface="Calibri"/>
                </a:rPr>
                <a:t>ce</a:t>
              </a:r>
              <a:endParaRPr sz="1600">
                <a:latin typeface="Calibri"/>
                <a:cs typeface="Calibri"/>
              </a:endParaRPr>
            </a:p>
          </p:txBody>
        </p:sp>
        <p:sp>
          <p:nvSpPr>
            <p:cNvPr id="9" name="object 9"/>
            <p:cNvSpPr txBox="1"/>
            <p:nvPr/>
          </p:nvSpPr>
          <p:spPr>
            <a:xfrm>
              <a:off x="3124200" y="2388273"/>
              <a:ext cx="1147445" cy="831215"/>
            </a:xfrm>
            <a:prstGeom prst="rect">
              <a:avLst/>
            </a:prstGeom>
            <a:ln w="9525">
              <a:solidFill>
                <a:srgbClr val="632523"/>
              </a:solidFill>
            </a:ln>
          </p:spPr>
          <p:txBody>
            <a:bodyPr vert="horz" wrap="square" lIns="0" tIns="0" rIns="0" bIns="0" rtlCol="0">
              <a:spAutoFit/>
            </a:bodyPr>
            <a:lstStyle/>
            <a:p>
              <a:pPr marL="179705" marR="172720" algn="ctr">
                <a:lnSpc>
                  <a:spcPct val="100000"/>
                </a:lnSpc>
              </a:pPr>
              <a:r>
                <a:rPr sz="1600" b="1" spc="-10" dirty="0">
                  <a:solidFill>
                    <a:srgbClr val="953735"/>
                  </a:solidFill>
                  <a:latin typeface="Calibri"/>
                  <a:cs typeface="Calibri"/>
                </a:rPr>
                <a:t>A</a:t>
              </a:r>
              <a:r>
                <a:rPr sz="1600" b="1" spc="-15" dirty="0">
                  <a:solidFill>
                    <a:srgbClr val="953735"/>
                  </a:solidFill>
                  <a:latin typeface="Calibri"/>
                  <a:cs typeface="Calibri"/>
                </a:rPr>
                <a:t>ss</a:t>
              </a:r>
              <a:r>
                <a:rPr sz="1600" b="1" spc="-10" dirty="0">
                  <a:solidFill>
                    <a:srgbClr val="953735"/>
                  </a:solidFill>
                  <a:latin typeface="Calibri"/>
                  <a:cs typeface="Calibri"/>
                </a:rPr>
                <a:t>e</a:t>
              </a:r>
              <a:r>
                <a:rPr sz="1600" b="1" spc="-15" dirty="0">
                  <a:solidFill>
                    <a:srgbClr val="953735"/>
                  </a:solidFill>
                  <a:latin typeface="Calibri"/>
                  <a:cs typeface="Calibri"/>
                </a:rPr>
                <a:t>s</a:t>
              </a:r>
              <a:r>
                <a:rPr sz="1600" b="1" spc="-10" dirty="0">
                  <a:solidFill>
                    <a:srgbClr val="953735"/>
                  </a:solidFill>
                  <a:latin typeface="Calibri"/>
                  <a:cs typeface="Calibri"/>
                </a:rPr>
                <a:t>s</a:t>
              </a:r>
              <a:r>
                <a:rPr sz="1600" b="1" spc="5" dirty="0">
                  <a:solidFill>
                    <a:srgbClr val="953735"/>
                  </a:solidFill>
                  <a:latin typeface="Calibri"/>
                  <a:cs typeface="Calibri"/>
                </a:rPr>
                <a:t> </a:t>
              </a:r>
              <a:r>
                <a:rPr sz="1600" b="1" spc="-10" dirty="0">
                  <a:solidFill>
                    <a:srgbClr val="953735"/>
                  </a:solidFill>
                  <a:latin typeface="Calibri"/>
                  <a:cs typeface="Calibri"/>
                </a:rPr>
                <a:t>as</a:t>
              </a:r>
              <a:r>
                <a:rPr sz="1600" b="1" spc="-5" dirty="0">
                  <a:solidFill>
                    <a:srgbClr val="953735"/>
                  </a:solidFill>
                  <a:latin typeface="Calibri"/>
                  <a:cs typeface="Calibri"/>
                </a:rPr>
                <a:t> </a:t>
              </a:r>
              <a:r>
                <a:rPr sz="1600" b="1" spc="-20" dirty="0">
                  <a:solidFill>
                    <a:srgbClr val="953735"/>
                  </a:solidFill>
                  <a:latin typeface="Calibri"/>
                  <a:cs typeface="Calibri"/>
                </a:rPr>
                <a:t>C</a:t>
              </a:r>
              <a:r>
                <a:rPr sz="1600" b="1" spc="-5" dirty="0">
                  <a:solidFill>
                    <a:srgbClr val="953735"/>
                  </a:solidFill>
                  <a:latin typeface="Calibri"/>
                  <a:cs typeface="Calibri"/>
                </a:rPr>
                <a:t>o</a:t>
              </a:r>
              <a:r>
                <a:rPr sz="1600" b="1" spc="-10" dirty="0">
                  <a:solidFill>
                    <a:srgbClr val="953735"/>
                  </a:solidFill>
                  <a:latin typeface="Calibri"/>
                  <a:cs typeface="Calibri"/>
                </a:rPr>
                <a:t>lle</a:t>
              </a:r>
              <a:r>
                <a:rPr sz="1600" b="1" spc="-25" dirty="0">
                  <a:solidFill>
                    <a:srgbClr val="953735"/>
                  </a:solidFill>
                  <a:latin typeface="Calibri"/>
                  <a:cs typeface="Calibri"/>
                </a:rPr>
                <a:t>g</a:t>
              </a:r>
              <a:r>
                <a:rPr sz="1600" b="1" spc="-10" dirty="0">
                  <a:solidFill>
                    <a:srgbClr val="953735"/>
                  </a:solidFill>
                  <a:latin typeface="Calibri"/>
                  <a:cs typeface="Calibri"/>
                </a:rPr>
                <a:t>e</a:t>
              </a:r>
              <a:r>
                <a:rPr sz="1600" b="1" spc="-5" dirty="0">
                  <a:solidFill>
                    <a:srgbClr val="953735"/>
                  </a:solidFill>
                  <a:latin typeface="Calibri"/>
                  <a:cs typeface="Calibri"/>
                </a:rPr>
                <a:t> </a:t>
              </a:r>
              <a:r>
                <a:rPr sz="1600" b="1" spc="-35" dirty="0">
                  <a:solidFill>
                    <a:srgbClr val="953735"/>
                  </a:solidFill>
                  <a:latin typeface="Calibri"/>
                  <a:cs typeface="Calibri"/>
                </a:rPr>
                <a:t>R</a:t>
              </a:r>
              <a:r>
                <a:rPr sz="1600" b="1" spc="-10" dirty="0">
                  <a:solidFill>
                    <a:srgbClr val="953735"/>
                  </a:solidFill>
                  <a:latin typeface="Calibri"/>
                  <a:cs typeface="Calibri"/>
                </a:rPr>
                <a:t>ea</a:t>
              </a:r>
              <a:r>
                <a:rPr sz="1600" b="1" spc="-15" dirty="0">
                  <a:solidFill>
                    <a:srgbClr val="953735"/>
                  </a:solidFill>
                  <a:latin typeface="Calibri"/>
                  <a:cs typeface="Calibri"/>
                </a:rPr>
                <a:t>d</a:t>
              </a:r>
              <a:r>
                <a:rPr sz="1600" b="1" spc="-10" dirty="0">
                  <a:solidFill>
                    <a:srgbClr val="953735"/>
                  </a:solidFill>
                  <a:latin typeface="Calibri"/>
                  <a:cs typeface="Calibri"/>
                </a:rPr>
                <a:t>y</a:t>
              </a:r>
              <a:endParaRPr sz="1600" dirty="0">
                <a:latin typeface="Calibri"/>
                <a:cs typeface="Calibri"/>
              </a:endParaRPr>
            </a:p>
          </p:txBody>
        </p:sp>
        <p:sp>
          <p:nvSpPr>
            <p:cNvPr id="10" name="object 10"/>
            <p:cNvSpPr txBox="1"/>
            <p:nvPr/>
          </p:nvSpPr>
          <p:spPr>
            <a:xfrm>
              <a:off x="4572000" y="2388273"/>
              <a:ext cx="1295400" cy="784860"/>
            </a:xfrm>
            <a:prstGeom prst="rect">
              <a:avLst/>
            </a:prstGeom>
            <a:ln w="9525">
              <a:solidFill>
                <a:srgbClr val="4A452A"/>
              </a:solidFill>
            </a:ln>
          </p:spPr>
          <p:txBody>
            <a:bodyPr vert="horz" wrap="square" lIns="0" tIns="0" rIns="0" bIns="0" rtlCol="0">
              <a:spAutoFit/>
            </a:bodyPr>
            <a:lstStyle/>
            <a:p>
              <a:pPr marL="95885" marR="88265" indent="-635" algn="ctr">
                <a:lnSpc>
                  <a:spcPct val="100000"/>
                </a:lnSpc>
              </a:pPr>
              <a:r>
                <a:rPr sz="1500" b="1" spc="-5" dirty="0">
                  <a:solidFill>
                    <a:srgbClr val="948A54"/>
                  </a:solidFill>
                  <a:latin typeface="Calibri"/>
                  <a:cs typeface="Calibri"/>
                </a:rPr>
                <a:t>C</a:t>
              </a:r>
              <a:r>
                <a:rPr sz="1500" b="1" spc="-20" dirty="0">
                  <a:solidFill>
                    <a:srgbClr val="948A54"/>
                  </a:solidFill>
                  <a:latin typeface="Calibri"/>
                  <a:cs typeface="Calibri"/>
                </a:rPr>
                <a:t>r</a:t>
              </a:r>
              <a:r>
                <a:rPr sz="1500" b="1" dirty="0">
                  <a:solidFill>
                    <a:srgbClr val="948A54"/>
                  </a:solidFill>
                  <a:latin typeface="Calibri"/>
                  <a:cs typeface="Calibri"/>
                </a:rPr>
                <a:t>e</a:t>
              </a:r>
              <a:r>
                <a:rPr sz="1500" b="1" spc="-15" dirty="0">
                  <a:solidFill>
                    <a:srgbClr val="948A54"/>
                  </a:solidFill>
                  <a:latin typeface="Calibri"/>
                  <a:cs typeface="Calibri"/>
                </a:rPr>
                <a:t>d</a:t>
              </a:r>
              <a:r>
                <a:rPr sz="1500" b="1" dirty="0">
                  <a:solidFill>
                    <a:srgbClr val="948A54"/>
                  </a:solidFill>
                  <a:latin typeface="Calibri"/>
                  <a:cs typeface="Calibri"/>
                </a:rPr>
                <a:t>e</a:t>
              </a:r>
              <a:r>
                <a:rPr sz="1500" b="1" spc="-25" dirty="0">
                  <a:solidFill>
                    <a:srgbClr val="948A54"/>
                  </a:solidFill>
                  <a:latin typeface="Calibri"/>
                  <a:cs typeface="Calibri"/>
                </a:rPr>
                <a:t>n</a:t>
              </a:r>
              <a:r>
                <a:rPr sz="1500" b="1" spc="-15" dirty="0">
                  <a:solidFill>
                    <a:srgbClr val="948A54"/>
                  </a:solidFill>
                  <a:latin typeface="Calibri"/>
                  <a:cs typeface="Calibri"/>
                </a:rPr>
                <a:t>t</a:t>
              </a:r>
              <a:r>
                <a:rPr sz="1500" b="1" spc="-5" dirty="0">
                  <a:solidFill>
                    <a:srgbClr val="948A54"/>
                  </a:solidFill>
                  <a:latin typeface="Calibri"/>
                  <a:cs typeface="Calibri"/>
                </a:rPr>
                <a:t>ial S</a:t>
              </a:r>
              <a:r>
                <a:rPr sz="1500" b="1" dirty="0">
                  <a:solidFill>
                    <a:srgbClr val="948A54"/>
                  </a:solidFill>
                  <a:latin typeface="Calibri"/>
                  <a:cs typeface="Calibri"/>
                </a:rPr>
                <a:t>ee</a:t>
              </a:r>
              <a:r>
                <a:rPr sz="1500" b="1" spc="-10" dirty="0">
                  <a:solidFill>
                    <a:srgbClr val="948A54"/>
                  </a:solidFill>
                  <a:latin typeface="Calibri"/>
                  <a:cs typeface="Calibri"/>
                </a:rPr>
                <a:t>ki</a:t>
              </a:r>
              <a:r>
                <a:rPr sz="1500" b="1" spc="-15" dirty="0">
                  <a:solidFill>
                    <a:srgbClr val="948A54"/>
                  </a:solidFill>
                  <a:latin typeface="Calibri"/>
                  <a:cs typeface="Calibri"/>
                </a:rPr>
                <a:t>ng Co</a:t>
              </a:r>
              <a:r>
                <a:rPr sz="1500" b="1" spc="-5" dirty="0">
                  <a:solidFill>
                    <a:srgbClr val="948A54"/>
                  </a:solidFill>
                  <a:latin typeface="Calibri"/>
                  <a:cs typeface="Calibri"/>
                </a:rPr>
                <a:t>u</a:t>
              </a:r>
              <a:r>
                <a:rPr sz="1500" b="1" spc="-30" dirty="0">
                  <a:solidFill>
                    <a:srgbClr val="948A54"/>
                  </a:solidFill>
                  <a:latin typeface="Calibri"/>
                  <a:cs typeface="Calibri"/>
                </a:rPr>
                <a:t>r</a:t>
              </a:r>
              <a:r>
                <a:rPr sz="1500" b="1" spc="-10" dirty="0">
                  <a:solidFill>
                    <a:srgbClr val="948A54"/>
                  </a:solidFill>
                  <a:latin typeface="Calibri"/>
                  <a:cs typeface="Calibri"/>
                </a:rPr>
                <a:t>s</a:t>
              </a:r>
              <a:r>
                <a:rPr sz="1500" b="1" dirty="0">
                  <a:solidFill>
                    <a:srgbClr val="948A54"/>
                  </a:solidFill>
                  <a:latin typeface="Calibri"/>
                  <a:cs typeface="Calibri"/>
                </a:rPr>
                <a:t>e</a:t>
              </a:r>
              <a:r>
                <a:rPr sz="1500" b="1" spc="20" dirty="0">
                  <a:solidFill>
                    <a:srgbClr val="948A54"/>
                  </a:solidFill>
                  <a:latin typeface="Calibri"/>
                  <a:cs typeface="Calibri"/>
                </a:rPr>
                <a:t> </a:t>
              </a:r>
              <a:r>
                <a:rPr sz="1500" b="1" spc="-110" dirty="0">
                  <a:solidFill>
                    <a:srgbClr val="948A54"/>
                  </a:solidFill>
                  <a:latin typeface="Calibri"/>
                  <a:cs typeface="Calibri"/>
                </a:rPr>
                <a:t>T</a:t>
              </a:r>
              <a:r>
                <a:rPr sz="1500" b="1" spc="-10" dirty="0">
                  <a:solidFill>
                    <a:srgbClr val="948A54"/>
                  </a:solidFill>
                  <a:latin typeface="Calibri"/>
                  <a:cs typeface="Calibri"/>
                </a:rPr>
                <a:t>aki</a:t>
              </a:r>
              <a:r>
                <a:rPr sz="1500" b="1" spc="-15" dirty="0">
                  <a:solidFill>
                    <a:srgbClr val="948A54"/>
                  </a:solidFill>
                  <a:latin typeface="Calibri"/>
                  <a:cs typeface="Calibri"/>
                </a:rPr>
                <a:t>ng</a:t>
              </a:r>
              <a:endParaRPr sz="1500">
                <a:latin typeface="Calibri"/>
                <a:cs typeface="Calibri"/>
              </a:endParaRPr>
            </a:p>
          </p:txBody>
        </p:sp>
        <p:sp>
          <p:nvSpPr>
            <p:cNvPr id="11" name="object 11"/>
            <p:cNvSpPr/>
            <p:nvPr/>
          </p:nvSpPr>
          <p:spPr>
            <a:xfrm>
              <a:off x="1371600" y="2616875"/>
              <a:ext cx="152400" cy="381000"/>
            </a:xfrm>
            <a:custGeom>
              <a:avLst/>
              <a:gdLst/>
              <a:ahLst/>
              <a:cxnLst/>
              <a:rect l="l" t="t" r="r" b="b"/>
              <a:pathLst>
                <a:path w="152400" h="381000">
                  <a:moveTo>
                    <a:pt x="76200" y="0"/>
                  </a:moveTo>
                  <a:lnTo>
                    <a:pt x="76200" y="95250"/>
                  </a:lnTo>
                  <a:lnTo>
                    <a:pt x="0" y="95250"/>
                  </a:lnTo>
                  <a:lnTo>
                    <a:pt x="0" y="285750"/>
                  </a:lnTo>
                  <a:lnTo>
                    <a:pt x="76200" y="285750"/>
                  </a:lnTo>
                  <a:lnTo>
                    <a:pt x="76200" y="381000"/>
                  </a:lnTo>
                  <a:lnTo>
                    <a:pt x="152400" y="190500"/>
                  </a:lnTo>
                  <a:lnTo>
                    <a:pt x="76200" y="0"/>
                  </a:lnTo>
                  <a:close/>
                </a:path>
              </a:pathLst>
            </a:custGeom>
            <a:solidFill>
              <a:srgbClr val="DADADA"/>
            </a:solidFill>
          </p:spPr>
          <p:txBody>
            <a:bodyPr wrap="square" lIns="0" tIns="0" rIns="0" bIns="0" rtlCol="0"/>
            <a:lstStyle/>
            <a:p>
              <a:endParaRPr/>
            </a:p>
          </p:txBody>
        </p:sp>
        <p:sp>
          <p:nvSpPr>
            <p:cNvPr id="13" name="object 13"/>
            <p:cNvSpPr/>
            <p:nvPr/>
          </p:nvSpPr>
          <p:spPr>
            <a:xfrm>
              <a:off x="2895600" y="2616875"/>
              <a:ext cx="152400" cy="381000"/>
            </a:xfrm>
            <a:custGeom>
              <a:avLst/>
              <a:gdLst/>
              <a:ahLst/>
              <a:cxnLst/>
              <a:rect l="l" t="t" r="r" b="b"/>
              <a:pathLst>
                <a:path w="152400" h="381000">
                  <a:moveTo>
                    <a:pt x="76200" y="0"/>
                  </a:moveTo>
                  <a:lnTo>
                    <a:pt x="76200" y="95250"/>
                  </a:lnTo>
                  <a:lnTo>
                    <a:pt x="0" y="95250"/>
                  </a:lnTo>
                  <a:lnTo>
                    <a:pt x="0" y="285750"/>
                  </a:lnTo>
                  <a:lnTo>
                    <a:pt x="76200" y="285750"/>
                  </a:lnTo>
                  <a:lnTo>
                    <a:pt x="76200" y="381000"/>
                  </a:lnTo>
                  <a:lnTo>
                    <a:pt x="152400" y="190500"/>
                  </a:lnTo>
                  <a:lnTo>
                    <a:pt x="76200" y="0"/>
                  </a:lnTo>
                  <a:close/>
                </a:path>
              </a:pathLst>
            </a:custGeom>
            <a:solidFill>
              <a:srgbClr val="A7A8A7"/>
            </a:solidFill>
          </p:spPr>
          <p:txBody>
            <a:bodyPr wrap="square" lIns="0" tIns="0" rIns="0" bIns="0" rtlCol="0"/>
            <a:lstStyle/>
            <a:p>
              <a:endParaRPr/>
            </a:p>
          </p:txBody>
        </p:sp>
        <p:sp>
          <p:nvSpPr>
            <p:cNvPr id="15" name="object 15"/>
            <p:cNvSpPr/>
            <p:nvPr/>
          </p:nvSpPr>
          <p:spPr>
            <a:xfrm>
              <a:off x="4343400" y="2616876"/>
              <a:ext cx="152400" cy="381000"/>
            </a:xfrm>
            <a:custGeom>
              <a:avLst/>
              <a:gdLst/>
              <a:ahLst/>
              <a:cxnLst/>
              <a:rect l="l" t="t" r="r" b="b"/>
              <a:pathLst>
                <a:path w="152400" h="381000">
                  <a:moveTo>
                    <a:pt x="76200" y="0"/>
                  </a:moveTo>
                  <a:lnTo>
                    <a:pt x="76200" y="95250"/>
                  </a:lnTo>
                  <a:lnTo>
                    <a:pt x="0" y="95250"/>
                  </a:lnTo>
                  <a:lnTo>
                    <a:pt x="0" y="285750"/>
                  </a:lnTo>
                  <a:lnTo>
                    <a:pt x="76200" y="285750"/>
                  </a:lnTo>
                  <a:lnTo>
                    <a:pt x="76200" y="381000"/>
                  </a:lnTo>
                  <a:lnTo>
                    <a:pt x="152400" y="190500"/>
                  </a:lnTo>
                  <a:lnTo>
                    <a:pt x="76200" y="0"/>
                  </a:lnTo>
                  <a:close/>
                </a:path>
              </a:pathLst>
            </a:custGeom>
            <a:solidFill>
              <a:srgbClr val="DADADA"/>
            </a:solidFill>
          </p:spPr>
          <p:txBody>
            <a:bodyPr wrap="square" lIns="0" tIns="0" rIns="0" bIns="0" rtlCol="0"/>
            <a:lstStyle/>
            <a:p>
              <a:endParaRPr/>
            </a:p>
          </p:txBody>
        </p:sp>
        <p:sp>
          <p:nvSpPr>
            <p:cNvPr id="17" name="object 17"/>
            <p:cNvSpPr/>
            <p:nvPr/>
          </p:nvSpPr>
          <p:spPr>
            <a:xfrm>
              <a:off x="5943600" y="2616876"/>
              <a:ext cx="152400" cy="381000"/>
            </a:xfrm>
            <a:custGeom>
              <a:avLst/>
              <a:gdLst/>
              <a:ahLst/>
              <a:cxnLst/>
              <a:rect l="l" t="t" r="r" b="b"/>
              <a:pathLst>
                <a:path w="152400" h="381000">
                  <a:moveTo>
                    <a:pt x="76200" y="0"/>
                  </a:moveTo>
                  <a:lnTo>
                    <a:pt x="76200" y="95250"/>
                  </a:lnTo>
                  <a:lnTo>
                    <a:pt x="0" y="95250"/>
                  </a:lnTo>
                  <a:lnTo>
                    <a:pt x="0" y="285750"/>
                  </a:lnTo>
                  <a:lnTo>
                    <a:pt x="76200" y="285750"/>
                  </a:lnTo>
                  <a:lnTo>
                    <a:pt x="76200" y="381000"/>
                  </a:lnTo>
                  <a:lnTo>
                    <a:pt x="152400" y="190500"/>
                  </a:lnTo>
                  <a:lnTo>
                    <a:pt x="76200" y="0"/>
                  </a:lnTo>
                  <a:close/>
                </a:path>
              </a:pathLst>
            </a:custGeom>
            <a:solidFill>
              <a:srgbClr val="A7A8A7"/>
            </a:solidFill>
          </p:spPr>
          <p:txBody>
            <a:bodyPr wrap="square" lIns="0" tIns="0" rIns="0" bIns="0" rtlCol="0"/>
            <a:lstStyle/>
            <a:p>
              <a:endParaRPr/>
            </a:p>
          </p:txBody>
        </p:sp>
        <p:sp>
          <p:nvSpPr>
            <p:cNvPr id="19" name="object 19"/>
            <p:cNvSpPr/>
            <p:nvPr/>
          </p:nvSpPr>
          <p:spPr>
            <a:xfrm>
              <a:off x="7543800" y="2616878"/>
              <a:ext cx="152400" cy="381000"/>
            </a:xfrm>
            <a:custGeom>
              <a:avLst/>
              <a:gdLst/>
              <a:ahLst/>
              <a:cxnLst/>
              <a:rect l="l" t="t" r="r" b="b"/>
              <a:pathLst>
                <a:path w="152400" h="381000">
                  <a:moveTo>
                    <a:pt x="76200" y="0"/>
                  </a:moveTo>
                  <a:lnTo>
                    <a:pt x="76200" y="95250"/>
                  </a:lnTo>
                  <a:lnTo>
                    <a:pt x="0" y="95250"/>
                  </a:lnTo>
                  <a:lnTo>
                    <a:pt x="0" y="285750"/>
                  </a:lnTo>
                  <a:lnTo>
                    <a:pt x="76200" y="285750"/>
                  </a:lnTo>
                  <a:lnTo>
                    <a:pt x="76200" y="381000"/>
                  </a:lnTo>
                  <a:lnTo>
                    <a:pt x="152400" y="190500"/>
                  </a:lnTo>
                  <a:lnTo>
                    <a:pt x="76200" y="0"/>
                  </a:lnTo>
                  <a:close/>
                </a:path>
              </a:pathLst>
            </a:custGeom>
            <a:solidFill>
              <a:srgbClr val="DADADA"/>
            </a:solidFill>
          </p:spPr>
          <p:txBody>
            <a:bodyPr wrap="square" lIns="0" tIns="0" rIns="0" bIns="0" rtlCol="0"/>
            <a:lstStyle/>
            <a:p>
              <a:endParaRPr/>
            </a:p>
          </p:txBody>
        </p:sp>
        <p:sp>
          <p:nvSpPr>
            <p:cNvPr id="21" name="object 21"/>
            <p:cNvSpPr/>
            <p:nvPr/>
          </p:nvSpPr>
          <p:spPr>
            <a:xfrm>
              <a:off x="2209800" y="3286028"/>
              <a:ext cx="0" cy="836294"/>
            </a:xfrm>
            <a:custGeom>
              <a:avLst/>
              <a:gdLst/>
              <a:ahLst/>
              <a:cxnLst/>
              <a:rect l="l" t="t" r="r" b="b"/>
              <a:pathLst>
                <a:path h="836295">
                  <a:moveTo>
                    <a:pt x="0" y="835977"/>
                  </a:moveTo>
                  <a:lnTo>
                    <a:pt x="0" y="0"/>
                  </a:lnTo>
                </a:path>
              </a:pathLst>
            </a:custGeom>
            <a:ln w="9525">
              <a:solidFill>
                <a:srgbClr val="000000"/>
              </a:solidFill>
            </a:ln>
          </p:spPr>
          <p:txBody>
            <a:bodyPr wrap="square" lIns="0" tIns="0" rIns="0" bIns="0" rtlCol="0"/>
            <a:lstStyle/>
            <a:p>
              <a:endParaRPr/>
            </a:p>
          </p:txBody>
        </p:sp>
        <p:sp>
          <p:nvSpPr>
            <p:cNvPr id="23" name="object 23"/>
            <p:cNvSpPr txBox="1"/>
            <p:nvPr/>
          </p:nvSpPr>
          <p:spPr>
            <a:xfrm>
              <a:off x="1676400" y="4198200"/>
              <a:ext cx="990600" cy="369570"/>
            </a:xfrm>
            <a:prstGeom prst="rect">
              <a:avLst/>
            </a:prstGeom>
            <a:ln w="9525">
              <a:solidFill>
                <a:srgbClr val="808080"/>
              </a:solidFill>
            </a:ln>
          </p:spPr>
          <p:txBody>
            <a:bodyPr vert="horz" wrap="square" lIns="0" tIns="0" rIns="0" bIns="0" rtlCol="0">
              <a:spAutoFit/>
            </a:bodyPr>
            <a:lstStyle/>
            <a:p>
              <a:pPr marL="97790">
                <a:lnSpc>
                  <a:spcPct val="100000"/>
                </a:lnSpc>
              </a:pPr>
              <a:r>
                <a:rPr sz="1800" spc="-15" dirty="0">
                  <a:solidFill>
                    <a:srgbClr val="31859C"/>
                  </a:solidFill>
                  <a:latin typeface="Calibri"/>
                  <a:cs typeface="Calibri"/>
                </a:rPr>
                <a:t>0%</a:t>
              </a:r>
              <a:r>
                <a:rPr sz="1800" spc="5" dirty="0">
                  <a:solidFill>
                    <a:srgbClr val="31859C"/>
                  </a:solidFill>
                  <a:latin typeface="Calibri"/>
                  <a:cs typeface="Calibri"/>
                </a:rPr>
                <a:t> </a:t>
              </a:r>
              <a:r>
                <a:rPr sz="1800" dirty="0">
                  <a:solidFill>
                    <a:srgbClr val="31859C"/>
                  </a:solidFill>
                  <a:latin typeface="Calibri"/>
                  <a:cs typeface="Calibri"/>
                </a:rPr>
                <a:t>- </a:t>
              </a:r>
              <a:r>
                <a:rPr sz="1800" spc="-10" dirty="0">
                  <a:solidFill>
                    <a:srgbClr val="31859C"/>
                  </a:solidFill>
                  <a:latin typeface="Calibri"/>
                  <a:cs typeface="Calibri"/>
                </a:rPr>
                <a:t>5</a:t>
              </a:r>
              <a:r>
                <a:rPr sz="1800" dirty="0">
                  <a:solidFill>
                    <a:srgbClr val="31859C"/>
                  </a:solidFill>
                  <a:latin typeface="Calibri"/>
                  <a:cs typeface="Calibri"/>
                </a:rPr>
                <a:t> </a:t>
              </a:r>
              <a:r>
                <a:rPr sz="1800" spc="-15" dirty="0">
                  <a:solidFill>
                    <a:srgbClr val="31859C"/>
                  </a:solidFill>
                  <a:latin typeface="Calibri"/>
                  <a:cs typeface="Calibri"/>
                </a:rPr>
                <a:t>%</a:t>
              </a:r>
              <a:endParaRPr sz="1800">
                <a:latin typeface="Calibri"/>
                <a:cs typeface="Calibri"/>
              </a:endParaRPr>
            </a:p>
          </p:txBody>
        </p:sp>
        <p:sp>
          <p:nvSpPr>
            <p:cNvPr id="24" name="object 24"/>
            <p:cNvSpPr txBox="1"/>
            <p:nvPr/>
          </p:nvSpPr>
          <p:spPr>
            <a:xfrm>
              <a:off x="3084017" y="4198200"/>
              <a:ext cx="1219200" cy="369570"/>
            </a:xfrm>
            <a:prstGeom prst="rect">
              <a:avLst/>
            </a:prstGeom>
            <a:ln w="9525">
              <a:solidFill>
                <a:srgbClr val="808080"/>
              </a:solidFill>
            </a:ln>
          </p:spPr>
          <p:txBody>
            <a:bodyPr vert="horz" wrap="square" lIns="0" tIns="0" rIns="0" bIns="0" rtlCol="0">
              <a:spAutoFit/>
            </a:bodyPr>
            <a:lstStyle/>
            <a:p>
              <a:pPr marL="93345">
                <a:lnSpc>
                  <a:spcPct val="100000"/>
                </a:lnSpc>
              </a:pPr>
              <a:r>
                <a:rPr sz="1800" b="1" spc="-15" dirty="0">
                  <a:solidFill>
                    <a:srgbClr val="953735"/>
                  </a:solidFill>
                  <a:latin typeface="Calibri"/>
                  <a:cs typeface="Calibri"/>
                </a:rPr>
                <a:t>50%</a:t>
              </a:r>
              <a:r>
                <a:rPr sz="1800" b="1" spc="5" dirty="0">
                  <a:solidFill>
                    <a:srgbClr val="953735"/>
                  </a:solidFill>
                  <a:latin typeface="Calibri"/>
                  <a:cs typeface="Calibri"/>
                </a:rPr>
                <a:t> </a:t>
              </a:r>
              <a:r>
                <a:rPr sz="1800" b="1" dirty="0">
                  <a:solidFill>
                    <a:srgbClr val="953735"/>
                  </a:solidFill>
                  <a:latin typeface="Calibri"/>
                  <a:cs typeface="Calibri"/>
                </a:rPr>
                <a:t>- </a:t>
              </a:r>
              <a:r>
                <a:rPr sz="1800" b="1" spc="-10" dirty="0">
                  <a:solidFill>
                    <a:srgbClr val="953735"/>
                  </a:solidFill>
                  <a:latin typeface="Calibri"/>
                  <a:cs typeface="Calibri"/>
                </a:rPr>
                <a:t>55</a:t>
              </a:r>
              <a:r>
                <a:rPr sz="1800" b="1" dirty="0">
                  <a:solidFill>
                    <a:srgbClr val="953735"/>
                  </a:solidFill>
                  <a:latin typeface="Calibri"/>
                  <a:cs typeface="Calibri"/>
                </a:rPr>
                <a:t> %</a:t>
              </a:r>
              <a:endParaRPr sz="1800">
                <a:latin typeface="Calibri"/>
                <a:cs typeface="Calibri"/>
              </a:endParaRPr>
            </a:p>
          </p:txBody>
        </p:sp>
        <p:sp>
          <p:nvSpPr>
            <p:cNvPr id="25" name="object 25"/>
            <p:cNvSpPr txBox="1"/>
            <p:nvPr/>
          </p:nvSpPr>
          <p:spPr>
            <a:xfrm>
              <a:off x="4648200" y="4198200"/>
              <a:ext cx="1219200" cy="369570"/>
            </a:xfrm>
            <a:prstGeom prst="rect">
              <a:avLst/>
            </a:prstGeom>
            <a:ln w="9525">
              <a:solidFill>
                <a:srgbClr val="808080"/>
              </a:solidFill>
            </a:ln>
          </p:spPr>
          <p:txBody>
            <a:bodyPr vert="horz" wrap="square" lIns="0" tIns="0" rIns="0" bIns="0" rtlCol="0">
              <a:spAutoFit/>
            </a:bodyPr>
            <a:lstStyle/>
            <a:p>
              <a:pPr marL="93345">
                <a:lnSpc>
                  <a:spcPct val="100000"/>
                </a:lnSpc>
              </a:pPr>
              <a:r>
                <a:rPr sz="1800" b="1" spc="-15" dirty="0">
                  <a:solidFill>
                    <a:srgbClr val="948A54"/>
                  </a:solidFill>
                  <a:latin typeface="Calibri"/>
                  <a:cs typeface="Calibri"/>
                </a:rPr>
                <a:t>15%</a:t>
              </a:r>
              <a:r>
                <a:rPr sz="1800" b="1" spc="5" dirty="0">
                  <a:solidFill>
                    <a:srgbClr val="948A54"/>
                  </a:solidFill>
                  <a:latin typeface="Calibri"/>
                  <a:cs typeface="Calibri"/>
                </a:rPr>
                <a:t> </a:t>
              </a:r>
              <a:r>
                <a:rPr sz="1800" b="1" dirty="0">
                  <a:solidFill>
                    <a:srgbClr val="948A54"/>
                  </a:solidFill>
                  <a:latin typeface="Calibri"/>
                  <a:cs typeface="Calibri"/>
                </a:rPr>
                <a:t>- </a:t>
              </a:r>
              <a:r>
                <a:rPr sz="1800" b="1" spc="-10" dirty="0">
                  <a:solidFill>
                    <a:srgbClr val="948A54"/>
                  </a:solidFill>
                  <a:latin typeface="Calibri"/>
                  <a:cs typeface="Calibri"/>
                </a:rPr>
                <a:t>20</a:t>
              </a:r>
              <a:r>
                <a:rPr sz="1800" b="1" dirty="0">
                  <a:solidFill>
                    <a:srgbClr val="948A54"/>
                  </a:solidFill>
                  <a:latin typeface="Calibri"/>
                  <a:cs typeface="Calibri"/>
                </a:rPr>
                <a:t> %</a:t>
              </a:r>
              <a:endParaRPr sz="1800">
                <a:latin typeface="Calibri"/>
                <a:cs typeface="Calibri"/>
              </a:endParaRPr>
            </a:p>
          </p:txBody>
        </p:sp>
        <p:sp>
          <p:nvSpPr>
            <p:cNvPr id="26" name="object 26"/>
            <p:cNvSpPr/>
            <p:nvPr/>
          </p:nvSpPr>
          <p:spPr>
            <a:xfrm>
              <a:off x="3693612" y="3293228"/>
              <a:ext cx="0" cy="836294"/>
            </a:xfrm>
            <a:custGeom>
              <a:avLst/>
              <a:gdLst/>
              <a:ahLst/>
              <a:cxnLst/>
              <a:rect l="l" t="t" r="r" b="b"/>
              <a:pathLst>
                <a:path h="836295">
                  <a:moveTo>
                    <a:pt x="0" y="835977"/>
                  </a:moveTo>
                  <a:lnTo>
                    <a:pt x="0" y="0"/>
                  </a:lnTo>
                </a:path>
              </a:pathLst>
            </a:custGeom>
            <a:ln w="9525">
              <a:solidFill>
                <a:srgbClr val="000000"/>
              </a:solidFill>
            </a:ln>
          </p:spPr>
          <p:txBody>
            <a:bodyPr wrap="square" lIns="0" tIns="0" rIns="0" bIns="0" rtlCol="0"/>
            <a:lstStyle/>
            <a:p>
              <a:endParaRPr/>
            </a:p>
          </p:txBody>
        </p:sp>
        <p:sp>
          <p:nvSpPr>
            <p:cNvPr id="28" name="object 28"/>
            <p:cNvSpPr/>
            <p:nvPr/>
          </p:nvSpPr>
          <p:spPr>
            <a:xfrm>
              <a:off x="5217288" y="3293228"/>
              <a:ext cx="0" cy="836294"/>
            </a:xfrm>
            <a:custGeom>
              <a:avLst/>
              <a:gdLst/>
              <a:ahLst/>
              <a:cxnLst/>
              <a:rect l="l" t="t" r="r" b="b"/>
              <a:pathLst>
                <a:path h="836295">
                  <a:moveTo>
                    <a:pt x="0" y="835977"/>
                  </a:moveTo>
                  <a:lnTo>
                    <a:pt x="0" y="0"/>
                  </a:lnTo>
                </a:path>
              </a:pathLst>
            </a:custGeom>
            <a:ln w="9525">
              <a:solidFill>
                <a:srgbClr val="000000"/>
              </a:solidFill>
            </a:ln>
          </p:spPr>
          <p:txBody>
            <a:bodyPr wrap="square" lIns="0" tIns="0" rIns="0" bIns="0" rtlCol="0"/>
            <a:lstStyle/>
            <a:p>
              <a:endParaRPr/>
            </a:p>
          </p:txBody>
        </p:sp>
        <p:sp>
          <p:nvSpPr>
            <p:cNvPr id="30" name="object 30"/>
            <p:cNvSpPr txBox="1"/>
            <p:nvPr/>
          </p:nvSpPr>
          <p:spPr>
            <a:xfrm>
              <a:off x="6245986" y="4209872"/>
              <a:ext cx="1257300" cy="369570"/>
            </a:xfrm>
            <a:prstGeom prst="rect">
              <a:avLst/>
            </a:prstGeom>
            <a:ln w="9525">
              <a:solidFill>
                <a:srgbClr val="808080"/>
              </a:solidFill>
            </a:ln>
          </p:spPr>
          <p:txBody>
            <a:bodyPr vert="horz" wrap="square" lIns="0" tIns="0" rIns="0" bIns="0" rtlCol="0">
              <a:spAutoFit/>
            </a:bodyPr>
            <a:lstStyle/>
            <a:p>
              <a:pPr marL="111125">
                <a:lnSpc>
                  <a:spcPct val="100000"/>
                </a:lnSpc>
              </a:pPr>
              <a:r>
                <a:rPr sz="1800" b="1" spc="-10" dirty="0">
                  <a:solidFill>
                    <a:srgbClr val="4A452A"/>
                  </a:solidFill>
                  <a:latin typeface="Calibri"/>
                  <a:cs typeface="Calibri"/>
                </a:rPr>
                <a:t>20%</a:t>
              </a:r>
              <a:r>
                <a:rPr sz="1800" b="1" spc="5" dirty="0">
                  <a:solidFill>
                    <a:srgbClr val="4A452A"/>
                  </a:solidFill>
                  <a:latin typeface="Calibri"/>
                  <a:cs typeface="Calibri"/>
                </a:rPr>
                <a:t> </a:t>
              </a:r>
              <a:r>
                <a:rPr sz="1800" b="1" dirty="0">
                  <a:solidFill>
                    <a:srgbClr val="4A452A"/>
                  </a:solidFill>
                  <a:latin typeface="Calibri"/>
                  <a:cs typeface="Calibri"/>
                </a:rPr>
                <a:t>- </a:t>
              </a:r>
              <a:r>
                <a:rPr sz="1800" b="1" spc="-10" dirty="0">
                  <a:solidFill>
                    <a:srgbClr val="4A452A"/>
                  </a:solidFill>
                  <a:latin typeface="Calibri"/>
                  <a:cs typeface="Calibri"/>
                </a:rPr>
                <a:t>25</a:t>
              </a:r>
              <a:r>
                <a:rPr sz="1800" b="1" dirty="0">
                  <a:solidFill>
                    <a:srgbClr val="4A452A"/>
                  </a:solidFill>
                  <a:latin typeface="Calibri"/>
                  <a:cs typeface="Calibri"/>
                </a:rPr>
                <a:t> %</a:t>
              </a:r>
              <a:endParaRPr sz="1800">
                <a:latin typeface="Calibri"/>
                <a:cs typeface="Calibri"/>
              </a:endParaRPr>
            </a:p>
          </p:txBody>
        </p:sp>
        <p:sp>
          <p:nvSpPr>
            <p:cNvPr id="31" name="object 31"/>
            <p:cNvSpPr/>
            <p:nvPr/>
          </p:nvSpPr>
          <p:spPr>
            <a:xfrm>
              <a:off x="6817488" y="3304896"/>
              <a:ext cx="0" cy="836294"/>
            </a:xfrm>
            <a:custGeom>
              <a:avLst/>
              <a:gdLst/>
              <a:ahLst/>
              <a:cxnLst/>
              <a:rect l="l" t="t" r="r" b="b"/>
              <a:pathLst>
                <a:path h="836295">
                  <a:moveTo>
                    <a:pt x="0" y="835977"/>
                  </a:moveTo>
                  <a:lnTo>
                    <a:pt x="0" y="0"/>
                  </a:lnTo>
                </a:path>
              </a:pathLst>
            </a:custGeom>
            <a:ln w="9525">
              <a:solidFill>
                <a:srgbClr val="000000"/>
              </a:solidFill>
            </a:ln>
          </p:spPr>
          <p:txBody>
            <a:bodyPr wrap="square" lIns="0" tIns="0" rIns="0" bIns="0" rtlCol="0"/>
            <a:lstStyle/>
            <a:p>
              <a:endParaRPr/>
            </a:p>
          </p:txBody>
        </p:sp>
        <p:sp>
          <p:nvSpPr>
            <p:cNvPr id="33" name="object 33"/>
            <p:cNvSpPr txBox="1"/>
            <p:nvPr/>
          </p:nvSpPr>
          <p:spPr>
            <a:xfrm>
              <a:off x="1584709" y="4700806"/>
              <a:ext cx="1131570" cy="2174240"/>
            </a:xfrm>
            <a:prstGeom prst="rect">
              <a:avLst/>
            </a:prstGeom>
          </p:spPr>
          <p:txBody>
            <a:bodyPr vert="horz" wrap="square" lIns="0" tIns="0" rIns="0" bIns="0" rtlCol="0">
              <a:spAutoFit/>
            </a:bodyPr>
            <a:lstStyle/>
            <a:p>
              <a:pPr marL="12700" marR="5080" indent="1905" algn="ctr">
                <a:lnSpc>
                  <a:spcPct val="100000"/>
                </a:lnSpc>
              </a:pPr>
              <a:r>
                <a:rPr sz="1800" spc="-15" dirty="0">
                  <a:solidFill>
                    <a:srgbClr val="31859C"/>
                  </a:solidFill>
                  <a:latin typeface="Calibri"/>
                  <a:cs typeface="Calibri"/>
                </a:rPr>
                <a:t>No</a:t>
              </a:r>
              <a:r>
                <a:rPr sz="1800" spc="-10" dirty="0">
                  <a:solidFill>
                    <a:srgbClr val="31859C"/>
                  </a:solidFill>
                  <a:latin typeface="Calibri"/>
                  <a:cs typeface="Calibri"/>
                </a:rPr>
                <a:t>t</a:t>
              </a:r>
              <a:r>
                <a:rPr sz="1800" spc="-5" dirty="0">
                  <a:solidFill>
                    <a:srgbClr val="31859C"/>
                  </a:solidFill>
                  <a:latin typeface="Calibri"/>
                  <a:cs typeface="Calibri"/>
                </a:rPr>
                <a:t> </a:t>
              </a:r>
              <a:r>
                <a:rPr sz="1800" dirty="0">
                  <a:solidFill>
                    <a:srgbClr val="31859C"/>
                  </a:solidFill>
                  <a:latin typeface="Calibri"/>
                  <a:cs typeface="Calibri"/>
                </a:rPr>
                <a:t>mu</a:t>
              </a:r>
              <a:r>
                <a:rPr sz="1800" spc="-20" dirty="0">
                  <a:solidFill>
                    <a:srgbClr val="31859C"/>
                  </a:solidFill>
                  <a:latin typeface="Calibri"/>
                  <a:cs typeface="Calibri"/>
                </a:rPr>
                <a:t>c</a:t>
              </a:r>
              <a:r>
                <a:rPr sz="1800" dirty="0">
                  <a:solidFill>
                    <a:srgbClr val="31859C"/>
                  </a:solidFill>
                  <a:latin typeface="Calibri"/>
                  <a:cs typeface="Calibri"/>
                </a:rPr>
                <a:t>h </a:t>
              </a:r>
              <a:r>
                <a:rPr sz="1800" spc="-5" dirty="0">
                  <a:solidFill>
                    <a:srgbClr val="31859C"/>
                  </a:solidFill>
                  <a:latin typeface="Calibri"/>
                  <a:cs typeface="Calibri"/>
                </a:rPr>
                <a:t>i</a:t>
              </a:r>
              <a:r>
                <a:rPr sz="1800" dirty="0">
                  <a:solidFill>
                    <a:srgbClr val="31859C"/>
                  </a:solidFill>
                  <a:latin typeface="Calibri"/>
                  <a:cs typeface="Calibri"/>
                </a:rPr>
                <a:t>n</a:t>
              </a:r>
              <a:r>
                <a:rPr sz="1800" spc="-10" dirty="0">
                  <a:solidFill>
                    <a:srgbClr val="31859C"/>
                  </a:solidFill>
                  <a:latin typeface="Calibri"/>
                  <a:cs typeface="Calibri"/>
                </a:rPr>
                <a:t>e</a:t>
              </a:r>
              <a:r>
                <a:rPr sz="1800" dirty="0">
                  <a:solidFill>
                    <a:srgbClr val="31859C"/>
                  </a:solidFill>
                  <a:latin typeface="Calibri"/>
                  <a:cs typeface="Calibri"/>
                </a:rPr>
                <a:t>qu</a:t>
              </a:r>
              <a:r>
                <a:rPr sz="1800" spc="-5" dirty="0">
                  <a:solidFill>
                    <a:srgbClr val="31859C"/>
                  </a:solidFill>
                  <a:latin typeface="Calibri"/>
                  <a:cs typeface="Calibri"/>
                </a:rPr>
                <a:t>i</a:t>
              </a:r>
              <a:r>
                <a:rPr sz="1800" spc="-15" dirty="0">
                  <a:solidFill>
                    <a:srgbClr val="31859C"/>
                  </a:solidFill>
                  <a:latin typeface="Calibri"/>
                  <a:cs typeface="Calibri"/>
                </a:rPr>
                <a:t>t</a:t>
              </a:r>
              <a:r>
                <a:rPr sz="1800" spc="-10" dirty="0">
                  <a:solidFill>
                    <a:srgbClr val="31859C"/>
                  </a:solidFill>
                  <a:latin typeface="Calibri"/>
                  <a:cs typeface="Calibri"/>
                </a:rPr>
                <a:t>y</a:t>
              </a:r>
              <a:r>
                <a:rPr sz="1800" spc="10" dirty="0">
                  <a:solidFill>
                    <a:srgbClr val="31859C"/>
                  </a:solidFill>
                  <a:latin typeface="Calibri"/>
                  <a:cs typeface="Calibri"/>
                </a:rPr>
                <a:t> </a:t>
              </a:r>
              <a:r>
                <a:rPr sz="1800" spc="-5" dirty="0">
                  <a:solidFill>
                    <a:srgbClr val="31859C"/>
                  </a:solidFill>
                  <a:latin typeface="Calibri"/>
                  <a:cs typeface="Calibri"/>
                </a:rPr>
                <a:t>i</a:t>
              </a:r>
              <a:r>
                <a:rPr sz="1800" dirty="0">
                  <a:solidFill>
                    <a:srgbClr val="31859C"/>
                  </a:solidFill>
                  <a:latin typeface="Calibri"/>
                  <a:cs typeface="Calibri"/>
                </a:rPr>
                <a:t>s </a:t>
              </a:r>
              <a:r>
                <a:rPr sz="1800" spc="-5" dirty="0">
                  <a:solidFill>
                    <a:srgbClr val="31859C"/>
                  </a:solidFill>
                  <a:latin typeface="Calibri"/>
                  <a:cs typeface="Calibri"/>
                </a:rPr>
                <a:t>o</a:t>
              </a:r>
              <a:r>
                <a:rPr sz="1800" spc="-10" dirty="0">
                  <a:solidFill>
                    <a:srgbClr val="31859C"/>
                  </a:solidFill>
                  <a:latin typeface="Calibri"/>
                  <a:cs typeface="Calibri"/>
                </a:rPr>
                <a:t>bse</a:t>
              </a:r>
              <a:r>
                <a:rPr sz="1800" spc="-5" dirty="0">
                  <a:solidFill>
                    <a:srgbClr val="31859C"/>
                  </a:solidFill>
                  <a:latin typeface="Calibri"/>
                  <a:cs typeface="Calibri"/>
                </a:rPr>
                <a:t>r</a:t>
              </a:r>
              <a:r>
                <a:rPr sz="1800" spc="-20" dirty="0">
                  <a:solidFill>
                    <a:srgbClr val="31859C"/>
                  </a:solidFill>
                  <a:latin typeface="Calibri"/>
                  <a:cs typeface="Calibri"/>
                </a:rPr>
                <a:t>v</a:t>
              </a:r>
              <a:r>
                <a:rPr sz="1800" spc="-5" dirty="0">
                  <a:solidFill>
                    <a:srgbClr val="31859C"/>
                  </a:solidFill>
                  <a:latin typeface="Calibri"/>
                  <a:cs typeface="Calibri"/>
                </a:rPr>
                <a:t>ed</a:t>
              </a:r>
              <a:r>
                <a:rPr sz="1800" dirty="0">
                  <a:solidFill>
                    <a:srgbClr val="31859C"/>
                  </a:solidFill>
                  <a:latin typeface="Calibri"/>
                  <a:cs typeface="Calibri"/>
                </a:rPr>
                <a:t> </a:t>
              </a:r>
              <a:r>
                <a:rPr sz="1800" spc="-15" dirty="0">
                  <a:solidFill>
                    <a:srgbClr val="31859C"/>
                  </a:solidFill>
                  <a:latin typeface="Calibri"/>
                  <a:cs typeface="Calibri"/>
                </a:rPr>
                <a:t>t</a:t>
              </a:r>
              <a:r>
                <a:rPr sz="1800" dirty="0">
                  <a:solidFill>
                    <a:srgbClr val="31859C"/>
                  </a:solidFill>
                  <a:latin typeface="Calibri"/>
                  <a:cs typeface="Calibri"/>
                </a:rPr>
                <a:t>h</a:t>
              </a:r>
              <a:r>
                <a:rPr sz="1800" spc="-40" dirty="0">
                  <a:solidFill>
                    <a:srgbClr val="31859C"/>
                  </a:solidFill>
                  <a:latin typeface="Calibri"/>
                  <a:cs typeface="Calibri"/>
                </a:rPr>
                <a:t>r</a:t>
              </a:r>
              <a:r>
                <a:rPr sz="1800" spc="-5" dirty="0">
                  <a:solidFill>
                    <a:srgbClr val="31859C"/>
                  </a:solidFill>
                  <a:latin typeface="Calibri"/>
                  <a:cs typeface="Calibri"/>
                </a:rPr>
                <a:t>o</a:t>
              </a:r>
              <a:r>
                <a:rPr sz="1800" dirty="0">
                  <a:solidFill>
                    <a:srgbClr val="31859C"/>
                  </a:solidFill>
                  <a:latin typeface="Calibri"/>
                  <a:cs typeface="Calibri"/>
                </a:rPr>
                <a:t>u</a:t>
              </a:r>
              <a:r>
                <a:rPr sz="1800" spc="-10" dirty="0">
                  <a:solidFill>
                    <a:srgbClr val="31859C"/>
                  </a:solidFill>
                  <a:latin typeface="Calibri"/>
                  <a:cs typeface="Calibri"/>
                </a:rPr>
                <a:t>g</a:t>
              </a:r>
              <a:r>
                <a:rPr sz="1800" dirty="0">
                  <a:solidFill>
                    <a:srgbClr val="31859C"/>
                  </a:solidFill>
                  <a:latin typeface="Calibri"/>
                  <a:cs typeface="Calibri"/>
                </a:rPr>
                <a:t>h</a:t>
              </a:r>
              <a:r>
                <a:rPr sz="1800" spc="15" dirty="0">
                  <a:solidFill>
                    <a:srgbClr val="31859C"/>
                  </a:solidFill>
                  <a:latin typeface="Calibri"/>
                  <a:cs typeface="Calibri"/>
                </a:rPr>
                <a:t> </a:t>
              </a:r>
              <a:r>
                <a:rPr sz="1800" spc="-15" dirty="0">
                  <a:solidFill>
                    <a:srgbClr val="31859C"/>
                  </a:solidFill>
                  <a:latin typeface="Calibri"/>
                  <a:cs typeface="Calibri"/>
                </a:rPr>
                <a:t>t</a:t>
              </a:r>
              <a:r>
                <a:rPr sz="1800" dirty="0">
                  <a:solidFill>
                    <a:srgbClr val="31859C"/>
                  </a:solidFill>
                  <a:latin typeface="Calibri"/>
                  <a:cs typeface="Calibri"/>
                </a:rPr>
                <a:t>h</a:t>
              </a:r>
              <a:r>
                <a:rPr sz="1800" spc="-10" dirty="0">
                  <a:solidFill>
                    <a:srgbClr val="31859C"/>
                  </a:solidFill>
                  <a:latin typeface="Calibri"/>
                  <a:cs typeface="Calibri"/>
                </a:rPr>
                <a:t>e</a:t>
              </a:r>
              <a:r>
                <a:rPr sz="1800" spc="-5" dirty="0">
                  <a:solidFill>
                    <a:srgbClr val="31859C"/>
                  </a:solidFill>
                  <a:latin typeface="Calibri"/>
                  <a:cs typeface="Calibri"/>
                </a:rPr>
                <a:t> l</a:t>
              </a:r>
              <a:r>
                <a:rPr sz="1800" spc="5" dirty="0">
                  <a:solidFill>
                    <a:srgbClr val="31859C"/>
                  </a:solidFill>
                  <a:latin typeface="Calibri"/>
                  <a:cs typeface="Calibri"/>
                </a:rPr>
                <a:t>en</a:t>
              </a:r>
              <a:r>
                <a:rPr sz="1800" dirty="0">
                  <a:solidFill>
                    <a:srgbClr val="31859C"/>
                  </a:solidFill>
                  <a:latin typeface="Calibri"/>
                  <a:cs typeface="Calibri"/>
                </a:rPr>
                <a:t>s </a:t>
              </a:r>
              <a:r>
                <a:rPr sz="1800" spc="-5" dirty="0">
                  <a:solidFill>
                    <a:srgbClr val="31859C"/>
                  </a:solidFill>
                  <a:latin typeface="Calibri"/>
                  <a:cs typeface="Calibri"/>
                </a:rPr>
                <a:t>o</a:t>
              </a:r>
              <a:r>
                <a:rPr sz="1800" dirty="0">
                  <a:solidFill>
                    <a:srgbClr val="31859C"/>
                  </a:solidFill>
                  <a:latin typeface="Calibri"/>
                  <a:cs typeface="Calibri"/>
                </a:rPr>
                <a:t>f</a:t>
              </a:r>
              <a:r>
                <a:rPr sz="1800" spc="15" dirty="0">
                  <a:solidFill>
                    <a:srgbClr val="31859C"/>
                  </a:solidFill>
                  <a:latin typeface="Calibri"/>
                  <a:cs typeface="Calibri"/>
                </a:rPr>
                <a:t> </a:t>
              </a:r>
              <a:r>
                <a:rPr sz="1800" spc="-5" dirty="0">
                  <a:solidFill>
                    <a:srgbClr val="31859C"/>
                  </a:solidFill>
                  <a:latin typeface="Calibri"/>
                  <a:cs typeface="Calibri"/>
                </a:rPr>
                <a:t>o</a:t>
              </a:r>
              <a:r>
                <a:rPr sz="1800" dirty="0">
                  <a:solidFill>
                    <a:srgbClr val="31859C"/>
                  </a:solidFill>
                  <a:latin typeface="Calibri"/>
                  <a:cs typeface="Calibri"/>
                </a:rPr>
                <a:t>ur </a:t>
              </a:r>
              <a:r>
                <a:rPr sz="1800" spc="-15" dirty="0">
                  <a:solidFill>
                    <a:srgbClr val="31859C"/>
                  </a:solidFill>
                  <a:latin typeface="Calibri"/>
                  <a:cs typeface="Calibri"/>
                </a:rPr>
                <a:t>t</a:t>
              </a:r>
              <a:r>
                <a:rPr sz="1800" spc="-50" dirty="0">
                  <a:solidFill>
                    <a:srgbClr val="31859C"/>
                  </a:solidFill>
                  <a:latin typeface="Calibri"/>
                  <a:cs typeface="Calibri"/>
                </a:rPr>
                <a:t>r</a:t>
              </a:r>
              <a:r>
                <a:rPr sz="1800" dirty="0">
                  <a:solidFill>
                    <a:srgbClr val="31859C"/>
                  </a:solidFill>
                  <a:latin typeface="Calibri"/>
                  <a:cs typeface="Calibri"/>
                </a:rPr>
                <a:t>ad</a:t>
              </a:r>
              <a:r>
                <a:rPr sz="1800" spc="-5" dirty="0">
                  <a:solidFill>
                    <a:srgbClr val="31859C"/>
                  </a:solidFill>
                  <a:latin typeface="Calibri"/>
                  <a:cs typeface="Calibri"/>
                </a:rPr>
                <a:t>i</a:t>
              </a:r>
              <a:r>
                <a:rPr sz="1800" spc="-15" dirty="0">
                  <a:solidFill>
                    <a:srgbClr val="31859C"/>
                  </a:solidFill>
                  <a:latin typeface="Calibri"/>
                  <a:cs typeface="Calibri"/>
                </a:rPr>
                <a:t>t</a:t>
              </a:r>
              <a:r>
                <a:rPr sz="1800" spc="-5" dirty="0">
                  <a:solidFill>
                    <a:srgbClr val="31859C"/>
                  </a:solidFill>
                  <a:latin typeface="Calibri"/>
                  <a:cs typeface="Calibri"/>
                </a:rPr>
                <a:t>io</a:t>
              </a:r>
              <a:r>
                <a:rPr sz="1800" dirty="0">
                  <a:solidFill>
                    <a:srgbClr val="31859C"/>
                  </a:solidFill>
                  <a:latin typeface="Calibri"/>
                  <a:cs typeface="Calibri"/>
                </a:rPr>
                <a:t>nal a</a:t>
              </a:r>
              <a:r>
                <a:rPr sz="1800" spc="-20" dirty="0">
                  <a:solidFill>
                    <a:srgbClr val="31859C"/>
                  </a:solidFill>
                  <a:latin typeface="Calibri"/>
                  <a:cs typeface="Calibri"/>
                </a:rPr>
                <a:t>cc</a:t>
              </a:r>
              <a:r>
                <a:rPr sz="1800" spc="-5" dirty="0">
                  <a:solidFill>
                    <a:srgbClr val="31859C"/>
                  </a:solidFill>
                  <a:latin typeface="Calibri"/>
                  <a:cs typeface="Calibri"/>
                </a:rPr>
                <a:t>ess</a:t>
              </a:r>
              <a:r>
                <a:rPr sz="1800" dirty="0">
                  <a:solidFill>
                    <a:srgbClr val="31859C"/>
                  </a:solidFill>
                  <a:latin typeface="Calibri"/>
                  <a:cs typeface="Calibri"/>
                </a:rPr>
                <a:t> </a:t>
              </a:r>
              <a:r>
                <a:rPr sz="1800" spc="-15" dirty="0">
                  <a:solidFill>
                    <a:srgbClr val="31859C"/>
                  </a:solidFill>
                  <a:latin typeface="Calibri"/>
                  <a:cs typeface="Calibri"/>
                </a:rPr>
                <a:t>me</a:t>
              </a:r>
              <a:r>
                <a:rPr sz="1800" dirty="0">
                  <a:solidFill>
                    <a:srgbClr val="31859C"/>
                  </a:solidFill>
                  <a:latin typeface="Calibri"/>
                  <a:cs typeface="Calibri"/>
                </a:rPr>
                <a:t>asu</a:t>
              </a:r>
              <a:r>
                <a:rPr sz="1800" spc="-40" dirty="0">
                  <a:solidFill>
                    <a:srgbClr val="31859C"/>
                  </a:solidFill>
                  <a:latin typeface="Calibri"/>
                  <a:cs typeface="Calibri"/>
                </a:rPr>
                <a:t>r</a:t>
              </a:r>
              <a:r>
                <a:rPr sz="1800" spc="-10" dirty="0">
                  <a:solidFill>
                    <a:srgbClr val="31859C"/>
                  </a:solidFill>
                  <a:latin typeface="Calibri"/>
                  <a:cs typeface="Calibri"/>
                </a:rPr>
                <a:t>e</a:t>
              </a:r>
              <a:r>
                <a:rPr sz="1800" dirty="0">
                  <a:solidFill>
                    <a:srgbClr val="31859C"/>
                  </a:solidFill>
                  <a:latin typeface="Calibri"/>
                  <a:cs typeface="Calibri"/>
                </a:rPr>
                <a:t>.</a:t>
              </a:r>
              <a:endParaRPr sz="1800">
                <a:latin typeface="Calibri"/>
                <a:cs typeface="Calibri"/>
              </a:endParaRPr>
            </a:p>
          </p:txBody>
        </p:sp>
        <p:sp>
          <p:nvSpPr>
            <p:cNvPr id="34" name="object 34"/>
            <p:cNvSpPr txBox="1"/>
            <p:nvPr/>
          </p:nvSpPr>
          <p:spPr>
            <a:xfrm>
              <a:off x="3130871" y="4723129"/>
              <a:ext cx="1090295" cy="1625600"/>
            </a:xfrm>
            <a:prstGeom prst="rect">
              <a:avLst/>
            </a:prstGeom>
          </p:spPr>
          <p:txBody>
            <a:bodyPr vert="horz" wrap="square" lIns="0" tIns="0" rIns="0" bIns="0" rtlCol="0">
              <a:spAutoFit/>
            </a:bodyPr>
            <a:lstStyle/>
            <a:p>
              <a:pPr marL="12700" marR="5080" algn="ctr">
                <a:lnSpc>
                  <a:spcPct val="100000"/>
                </a:lnSpc>
              </a:pPr>
              <a:r>
                <a:rPr sz="1800" spc="-5" dirty="0">
                  <a:solidFill>
                    <a:srgbClr val="953735"/>
                  </a:solidFill>
                  <a:latin typeface="Calibri"/>
                  <a:cs typeface="Calibri"/>
                </a:rPr>
                <a:t>T</a:t>
              </a:r>
              <a:r>
                <a:rPr sz="1800" dirty="0">
                  <a:solidFill>
                    <a:srgbClr val="953735"/>
                  </a:solidFill>
                  <a:latin typeface="Calibri"/>
                  <a:cs typeface="Calibri"/>
                </a:rPr>
                <a:t>h</a:t>
              </a:r>
              <a:r>
                <a:rPr sz="1800" spc="-10" dirty="0">
                  <a:solidFill>
                    <a:srgbClr val="953735"/>
                  </a:solidFill>
                  <a:latin typeface="Calibri"/>
                  <a:cs typeface="Calibri"/>
                </a:rPr>
                <a:t>e</a:t>
              </a:r>
              <a:r>
                <a:rPr sz="1800" spc="5" dirty="0">
                  <a:solidFill>
                    <a:srgbClr val="953735"/>
                  </a:solidFill>
                  <a:latin typeface="Calibri"/>
                  <a:cs typeface="Calibri"/>
                </a:rPr>
                <a:t> </a:t>
              </a:r>
              <a:r>
                <a:rPr sz="1800" dirty="0">
                  <a:solidFill>
                    <a:srgbClr val="953735"/>
                  </a:solidFill>
                  <a:latin typeface="Calibri"/>
                  <a:cs typeface="Calibri"/>
                </a:rPr>
                <a:t>b</a:t>
              </a:r>
              <a:r>
                <a:rPr sz="1800" spc="-5" dirty="0">
                  <a:solidFill>
                    <a:srgbClr val="953735"/>
                  </a:solidFill>
                  <a:latin typeface="Calibri"/>
                  <a:cs typeface="Calibri"/>
                </a:rPr>
                <a:t>i</a:t>
              </a:r>
              <a:r>
                <a:rPr sz="1800" spc="0" dirty="0">
                  <a:solidFill>
                    <a:srgbClr val="953735"/>
                  </a:solidFill>
                  <a:latin typeface="Calibri"/>
                  <a:cs typeface="Calibri"/>
                </a:rPr>
                <a:t>g</a:t>
              </a:r>
              <a:r>
                <a:rPr sz="1800" spc="-20" dirty="0">
                  <a:solidFill>
                    <a:srgbClr val="953735"/>
                  </a:solidFill>
                  <a:latin typeface="Calibri"/>
                  <a:cs typeface="Calibri"/>
                </a:rPr>
                <a:t>g</a:t>
              </a:r>
              <a:r>
                <a:rPr sz="1800" spc="-10" dirty="0">
                  <a:solidFill>
                    <a:srgbClr val="953735"/>
                  </a:solidFill>
                  <a:latin typeface="Calibri"/>
                  <a:cs typeface="Calibri"/>
                </a:rPr>
                <a:t>e</a:t>
              </a:r>
              <a:r>
                <a:rPr sz="1800" spc="-20" dirty="0">
                  <a:solidFill>
                    <a:srgbClr val="953735"/>
                  </a:solidFill>
                  <a:latin typeface="Calibri"/>
                  <a:cs typeface="Calibri"/>
                </a:rPr>
                <a:t>s</a:t>
              </a:r>
              <a:r>
                <a:rPr sz="1800" spc="-10" dirty="0">
                  <a:solidFill>
                    <a:srgbClr val="953735"/>
                  </a:solidFill>
                  <a:latin typeface="Calibri"/>
                  <a:cs typeface="Calibri"/>
                </a:rPr>
                <a:t>t</a:t>
              </a:r>
              <a:r>
                <a:rPr sz="1800" spc="-5" dirty="0">
                  <a:solidFill>
                    <a:srgbClr val="953735"/>
                  </a:solidFill>
                  <a:latin typeface="Calibri"/>
                  <a:cs typeface="Calibri"/>
                </a:rPr>
                <a:t> </a:t>
              </a:r>
              <a:r>
                <a:rPr sz="1800" dirty="0">
                  <a:solidFill>
                    <a:srgbClr val="953735"/>
                  </a:solidFill>
                  <a:latin typeface="Calibri"/>
                  <a:cs typeface="Calibri"/>
                </a:rPr>
                <a:t>d</a:t>
              </a:r>
              <a:r>
                <a:rPr sz="1800" spc="-15" dirty="0">
                  <a:solidFill>
                    <a:srgbClr val="953735"/>
                  </a:solidFill>
                  <a:latin typeface="Calibri"/>
                  <a:cs typeface="Calibri"/>
                </a:rPr>
                <a:t>ri</a:t>
              </a:r>
              <a:r>
                <a:rPr sz="1800" spc="-20" dirty="0">
                  <a:solidFill>
                    <a:srgbClr val="953735"/>
                  </a:solidFill>
                  <a:latin typeface="Calibri"/>
                  <a:cs typeface="Calibri"/>
                </a:rPr>
                <a:t>v</a:t>
              </a:r>
              <a:r>
                <a:rPr sz="1800" spc="-10" dirty="0">
                  <a:solidFill>
                    <a:srgbClr val="953735"/>
                  </a:solidFill>
                  <a:latin typeface="Calibri"/>
                  <a:cs typeface="Calibri"/>
                </a:rPr>
                <a:t>er</a:t>
              </a:r>
              <a:r>
                <a:rPr sz="1800" spc="-5" dirty="0">
                  <a:solidFill>
                    <a:srgbClr val="953735"/>
                  </a:solidFill>
                  <a:latin typeface="Calibri"/>
                  <a:cs typeface="Calibri"/>
                </a:rPr>
                <a:t> o</a:t>
              </a:r>
              <a:r>
                <a:rPr sz="1800" dirty="0">
                  <a:solidFill>
                    <a:srgbClr val="953735"/>
                  </a:solidFill>
                  <a:latin typeface="Calibri"/>
                  <a:cs typeface="Calibri"/>
                </a:rPr>
                <a:t>f </a:t>
              </a:r>
              <a:r>
                <a:rPr sz="1800" spc="-5" dirty="0">
                  <a:solidFill>
                    <a:srgbClr val="953735"/>
                  </a:solidFill>
                  <a:latin typeface="Calibri"/>
                  <a:cs typeface="Calibri"/>
                </a:rPr>
                <a:t>i</a:t>
              </a:r>
              <a:r>
                <a:rPr sz="1800" dirty="0">
                  <a:solidFill>
                    <a:srgbClr val="953735"/>
                  </a:solidFill>
                  <a:latin typeface="Calibri"/>
                  <a:cs typeface="Calibri"/>
                </a:rPr>
                <a:t>n</a:t>
              </a:r>
              <a:r>
                <a:rPr sz="1800" spc="-10" dirty="0">
                  <a:solidFill>
                    <a:srgbClr val="953735"/>
                  </a:solidFill>
                  <a:latin typeface="Calibri"/>
                  <a:cs typeface="Calibri"/>
                </a:rPr>
                <a:t>e</a:t>
              </a:r>
              <a:r>
                <a:rPr sz="1800" dirty="0">
                  <a:solidFill>
                    <a:srgbClr val="953735"/>
                  </a:solidFill>
                  <a:latin typeface="Calibri"/>
                  <a:cs typeface="Calibri"/>
                </a:rPr>
                <a:t>qu</a:t>
              </a:r>
              <a:r>
                <a:rPr sz="1800" spc="-5" dirty="0">
                  <a:solidFill>
                    <a:srgbClr val="953735"/>
                  </a:solidFill>
                  <a:latin typeface="Calibri"/>
                  <a:cs typeface="Calibri"/>
                </a:rPr>
                <a:t>i</a:t>
              </a:r>
              <a:r>
                <a:rPr sz="1800" spc="-15" dirty="0">
                  <a:solidFill>
                    <a:srgbClr val="953735"/>
                  </a:solidFill>
                  <a:latin typeface="Calibri"/>
                  <a:cs typeface="Calibri"/>
                </a:rPr>
                <a:t>t</a:t>
              </a:r>
              <a:r>
                <a:rPr sz="1800" spc="-10" dirty="0">
                  <a:solidFill>
                    <a:srgbClr val="953735"/>
                  </a:solidFill>
                  <a:latin typeface="Calibri"/>
                  <a:cs typeface="Calibri"/>
                </a:rPr>
                <a:t>y</a:t>
              </a:r>
              <a:r>
                <a:rPr sz="1800" spc="10" dirty="0">
                  <a:solidFill>
                    <a:srgbClr val="953735"/>
                  </a:solidFill>
                  <a:latin typeface="Calibri"/>
                  <a:cs typeface="Calibri"/>
                </a:rPr>
                <a:t> </a:t>
              </a:r>
              <a:r>
                <a:rPr sz="1800" spc="-5" dirty="0">
                  <a:solidFill>
                    <a:srgbClr val="953735"/>
                  </a:solidFill>
                  <a:latin typeface="Calibri"/>
                  <a:cs typeface="Calibri"/>
                </a:rPr>
                <a:t>i</a:t>
              </a:r>
              <a:r>
                <a:rPr sz="1800" dirty="0">
                  <a:solidFill>
                    <a:srgbClr val="953735"/>
                  </a:solidFill>
                  <a:latin typeface="Calibri"/>
                  <a:cs typeface="Calibri"/>
                </a:rPr>
                <a:t>n </a:t>
              </a:r>
              <a:r>
                <a:rPr sz="1800" spc="-5" dirty="0">
                  <a:solidFill>
                    <a:srgbClr val="953735"/>
                  </a:solidFill>
                  <a:latin typeface="Calibri"/>
                  <a:cs typeface="Calibri"/>
                </a:rPr>
                <a:t>o</a:t>
              </a:r>
              <a:r>
                <a:rPr sz="1800" dirty="0">
                  <a:solidFill>
                    <a:srgbClr val="953735"/>
                  </a:solidFill>
                  <a:latin typeface="Calibri"/>
                  <a:cs typeface="Calibri"/>
                </a:rPr>
                <a:t>u</a:t>
              </a:r>
              <a:r>
                <a:rPr sz="1800" spc="-40" dirty="0">
                  <a:solidFill>
                    <a:srgbClr val="953735"/>
                  </a:solidFill>
                  <a:latin typeface="Calibri"/>
                  <a:cs typeface="Calibri"/>
                </a:rPr>
                <a:t>t</a:t>
              </a:r>
              <a:r>
                <a:rPr sz="1800" spc="-30" dirty="0">
                  <a:solidFill>
                    <a:srgbClr val="953735"/>
                  </a:solidFill>
                  <a:latin typeface="Calibri"/>
                  <a:cs typeface="Calibri"/>
                </a:rPr>
                <a:t>c</a:t>
              </a:r>
              <a:r>
                <a:rPr sz="1800" spc="-5" dirty="0">
                  <a:solidFill>
                    <a:srgbClr val="953735"/>
                  </a:solidFill>
                  <a:latin typeface="Calibri"/>
                  <a:cs typeface="Calibri"/>
                </a:rPr>
                <a:t>o</a:t>
              </a:r>
              <a:r>
                <a:rPr sz="1800" spc="-15" dirty="0">
                  <a:solidFill>
                    <a:srgbClr val="953735"/>
                  </a:solidFill>
                  <a:latin typeface="Calibri"/>
                  <a:cs typeface="Calibri"/>
                </a:rPr>
                <a:t>me</a:t>
              </a:r>
              <a:r>
                <a:rPr sz="1800" dirty="0">
                  <a:solidFill>
                    <a:srgbClr val="953735"/>
                  </a:solidFill>
                  <a:latin typeface="Calibri"/>
                  <a:cs typeface="Calibri"/>
                </a:rPr>
                <a:t>s </a:t>
              </a:r>
              <a:r>
                <a:rPr sz="1800" spc="-15" dirty="0">
                  <a:solidFill>
                    <a:srgbClr val="953735"/>
                  </a:solidFill>
                  <a:latin typeface="Calibri"/>
                  <a:cs typeface="Calibri"/>
                </a:rPr>
                <a:t>eme</a:t>
              </a:r>
              <a:r>
                <a:rPr sz="1800" spc="-40" dirty="0">
                  <a:solidFill>
                    <a:srgbClr val="953735"/>
                  </a:solidFill>
                  <a:latin typeface="Calibri"/>
                  <a:cs typeface="Calibri"/>
                </a:rPr>
                <a:t>r</a:t>
              </a:r>
              <a:r>
                <a:rPr sz="1800" spc="-20" dirty="0">
                  <a:solidFill>
                    <a:srgbClr val="953735"/>
                  </a:solidFill>
                  <a:latin typeface="Calibri"/>
                  <a:cs typeface="Calibri"/>
                </a:rPr>
                <a:t>g</a:t>
              </a:r>
              <a:r>
                <a:rPr sz="1800" spc="-5" dirty="0">
                  <a:solidFill>
                    <a:srgbClr val="953735"/>
                  </a:solidFill>
                  <a:latin typeface="Calibri"/>
                  <a:cs typeface="Calibri"/>
                </a:rPr>
                <a:t>es</a:t>
              </a:r>
              <a:r>
                <a:rPr sz="1800" dirty="0">
                  <a:solidFill>
                    <a:srgbClr val="953735"/>
                  </a:solidFill>
                  <a:latin typeface="Calibri"/>
                  <a:cs typeface="Calibri"/>
                </a:rPr>
                <a:t> h</a:t>
              </a:r>
              <a:r>
                <a:rPr sz="1800" spc="-10" dirty="0">
                  <a:solidFill>
                    <a:srgbClr val="953735"/>
                  </a:solidFill>
                  <a:latin typeface="Calibri"/>
                  <a:cs typeface="Calibri"/>
                </a:rPr>
                <a:t>e</a:t>
              </a:r>
              <a:r>
                <a:rPr sz="1800" spc="-40" dirty="0">
                  <a:solidFill>
                    <a:srgbClr val="953735"/>
                  </a:solidFill>
                  <a:latin typeface="Calibri"/>
                  <a:cs typeface="Calibri"/>
                </a:rPr>
                <a:t>r</a:t>
              </a:r>
              <a:r>
                <a:rPr sz="1800" spc="-10" dirty="0">
                  <a:solidFill>
                    <a:srgbClr val="953735"/>
                  </a:solidFill>
                  <a:latin typeface="Calibri"/>
                  <a:cs typeface="Calibri"/>
                </a:rPr>
                <a:t>e</a:t>
              </a:r>
              <a:endParaRPr sz="1800">
                <a:latin typeface="Calibri"/>
                <a:cs typeface="Calibri"/>
              </a:endParaRPr>
            </a:p>
          </p:txBody>
        </p:sp>
        <p:sp>
          <p:nvSpPr>
            <p:cNvPr id="35" name="object 35"/>
            <p:cNvSpPr txBox="1"/>
            <p:nvPr/>
          </p:nvSpPr>
          <p:spPr>
            <a:xfrm>
              <a:off x="6235944" y="4723129"/>
              <a:ext cx="1241425" cy="1625600"/>
            </a:xfrm>
            <a:prstGeom prst="rect">
              <a:avLst/>
            </a:prstGeom>
          </p:spPr>
          <p:txBody>
            <a:bodyPr vert="horz" wrap="square" lIns="0" tIns="0" rIns="0" bIns="0" rtlCol="0">
              <a:spAutoFit/>
            </a:bodyPr>
            <a:lstStyle/>
            <a:p>
              <a:pPr marL="12700" marR="5080" indent="635" algn="ctr">
                <a:lnSpc>
                  <a:spcPct val="100000"/>
                </a:lnSpc>
              </a:pPr>
              <a:r>
                <a:rPr sz="1800" spc="-5" dirty="0">
                  <a:solidFill>
                    <a:srgbClr val="4A452A"/>
                  </a:solidFill>
                  <a:latin typeface="Calibri"/>
                  <a:cs typeface="Calibri"/>
                </a:rPr>
                <a:t>O</a:t>
              </a:r>
              <a:r>
                <a:rPr sz="1800" dirty="0">
                  <a:solidFill>
                    <a:srgbClr val="4A452A"/>
                  </a:solidFill>
                  <a:latin typeface="Calibri"/>
                  <a:cs typeface="Calibri"/>
                </a:rPr>
                <a:t>u</a:t>
              </a:r>
              <a:r>
                <a:rPr sz="1800" spc="-10" dirty="0">
                  <a:solidFill>
                    <a:srgbClr val="4A452A"/>
                  </a:solidFill>
                  <a:latin typeface="Calibri"/>
                  <a:cs typeface="Calibri"/>
                </a:rPr>
                <a:t>r</a:t>
              </a:r>
              <a:r>
                <a:rPr sz="1800" spc="-5" dirty="0">
                  <a:solidFill>
                    <a:srgbClr val="4A452A"/>
                  </a:solidFill>
                  <a:latin typeface="Calibri"/>
                  <a:cs typeface="Calibri"/>
                </a:rPr>
                <a:t> </a:t>
              </a:r>
              <a:r>
                <a:rPr sz="1800" spc="-15" dirty="0">
                  <a:solidFill>
                    <a:srgbClr val="4A452A"/>
                  </a:solidFill>
                  <a:latin typeface="Calibri"/>
                  <a:cs typeface="Calibri"/>
                </a:rPr>
                <a:t>t</a:t>
              </a:r>
              <a:r>
                <a:rPr sz="1800" spc="-50" dirty="0">
                  <a:solidFill>
                    <a:srgbClr val="4A452A"/>
                  </a:solidFill>
                  <a:latin typeface="Calibri"/>
                  <a:cs typeface="Calibri"/>
                </a:rPr>
                <a:t>r</a:t>
              </a:r>
              <a:r>
                <a:rPr sz="1800" dirty="0">
                  <a:solidFill>
                    <a:srgbClr val="4A452A"/>
                  </a:solidFill>
                  <a:latin typeface="Calibri"/>
                  <a:cs typeface="Calibri"/>
                </a:rPr>
                <a:t>ad</a:t>
              </a:r>
              <a:r>
                <a:rPr sz="1800" spc="-5" dirty="0">
                  <a:solidFill>
                    <a:srgbClr val="4A452A"/>
                  </a:solidFill>
                  <a:latin typeface="Calibri"/>
                  <a:cs typeface="Calibri"/>
                </a:rPr>
                <a:t>i</a:t>
              </a:r>
              <a:r>
                <a:rPr sz="1800" spc="-15" dirty="0">
                  <a:solidFill>
                    <a:srgbClr val="4A452A"/>
                  </a:solidFill>
                  <a:latin typeface="Calibri"/>
                  <a:cs typeface="Calibri"/>
                </a:rPr>
                <a:t>t</a:t>
              </a:r>
              <a:r>
                <a:rPr sz="1800" spc="-5" dirty="0">
                  <a:solidFill>
                    <a:srgbClr val="4A452A"/>
                  </a:solidFill>
                  <a:latin typeface="Calibri"/>
                  <a:cs typeface="Calibri"/>
                </a:rPr>
                <a:t>io</a:t>
              </a:r>
              <a:r>
                <a:rPr sz="1800" dirty="0">
                  <a:solidFill>
                    <a:srgbClr val="4A452A"/>
                  </a:solidFill>
                  <a:latin typeface="Calibri"/>
                  <a:cs typeface="Calibri"/>
                </a:rPr>
                <a:t>nal app</a:t>
              </a:r>
              <a:r>
                <a:rPr sz="1800" spc="-40" dirty="0">
                  <a:solidFill>
                    <a:srgbClr val="4A452A"/>
                  </a:solidFill>
                  <a:latin typeface="Calibri"/>
                  <a:cs typeface="Calibri"/>
                </a:rPr>
                <a:t>r</a:t>
              </a:r>
              <a:r>
                <a:rPr sz="1800" spc="-5" dirty="0">
                  <a:solidFill>
                    <a:srgbClr val="4A452A"/>
                  </a:solidFill>
                  <a:latin typeface="Calibri"/>
                  <a:cs typeface="Calibri"/>
                </a:rPr>
                <a:t>o</a:t>
              </a:r>
              <a:r>
                <a:rPr sz="1800" spc="-10" dirty="0">
                  <a:solidFill>
                    <a:srgbClr val="4A452A"/>
                  </a:solidFill>
                  <a:latin typeface="Calibri"/>
                  <a:cs typeface="Calibri"/>
                </a:rPr>
                <a:t>a</a:t>
              </a:r>
              <a:r>
                <a:rPr sz="1800" spc="-20" dirty="0">
                  <a:solidFill>
                    <a:srgbClr val="4A452A"/>
                  </a:solidFill>
                  <a:latin typeface="Calibri"/>
                  <a:cs typeface="Calibri"/>
                </a:rPr>
                <a:t>c</a:t>
              </a:r>
              <a:r>
                <a:rPr sz="1800" dirty="0">
                  <a:solidFill>
                    <a:srgbClr val="4A452A"/>
                  </a:solidFill>
                  <a:latin typeface="Calibri"/>
                  <a:cs typeface="Calibri"/>
                </a:rPr>
                <a:t>h</a:t>
              </a:r>
              <a:r>
                <a:rPr sz="1800" spc="-10" dirty="0">
                  <a:solidFill>
                    <a:srgbClr val="4A452A"/>
                  </a:solidFill>
                  <a:latin typeface="Calibri"/>
                  <a:cs typeface="Calibri"/>
                </a:rPr>
                <a:t>e</a:t>
              </a:r>
              <a:r>
                <a:rPr sz="1800" dirty="0">
                  <a:solidFill>
                    <a:srgbClr val="4A452A"/>
                  </a:solidFill>
                  <a:latin typeface="Calibri"/>
                  <a:cs typeface="Calibri"/>
                </a:rPr>
                <a:t>s ju</a:t>
              </a:r>
              <a:r>
                <a:rPr sz="1800" spc="-20" dirty="0">
                  <a:solidFill>
                    <a:srgbClr val="4A452A"/>
                  </a:solidFill>
                  <a:latin typeface="Calibri"/>
                  <a:cs typeface="Calibri"/>
                </a:rPr>
                <a:t>s</a:t>
              </a:r>
              <a:r>
                <a:rPr sz="1800" spc="-10" dirty="0">
                  <a:solidFill>
                    <a:srgbClr val="4A452A"/>
                  </a:solidFill>
                  <a:latin typeface="Calibri"/>
                  <a:cs typeface="Calibri"/>
                </a:rPr>
                <a:t>t</a:t>
              </a:r>
              <a:r>
                <a:rPr sz="1800" spc="-5" dirty="0">
                  <a:solidFill>
                    <a:srgbClr val="4A452A"/>
                  </a:solidFill>
                  <a:latin typeface="Calibri"/>
                  <a:cs typeface="Calibri"/>
                </a:rPr>
                <a:t> </a:t>
              </a:r>
              <a:r>
                <a:rPr sz="1800" dirty="0">
                  <a:solidFill>
                    <a:srgbClr val="4A452A"/>
                  </a:solidFill>
                  <a:latin typeface="Calibri"/>
                  <a:cs typeface="Calibri"/>
                </a:rPr>
                <a:t>m</a:t>
              </a:r>
              <a:r>
                <a:rPr sz="1800" spc="-5" dirty="0">
                  <a:solidFill>
                    <a:srgbClr val="4A452A"/>
                  </a:solidFill>
                  <a:latin typeface="Calibri"/>
                  <a:cs typeface="Calibri"/>
                </a:rPr>
                <a:t>i</a:t>
              </a:r>
              <a:r>
                <a:rPr sz="1800" spc="-10" dirty="0">
                  <a:solidFill>
                    <a:srgbClr val="4A452A"/>
                  </a:solidFill>
                  <a:latin typeface="Calibri"/>
                  <a:cs typeface="Calibri"/>
                </a:rPr>
                <a:t>ght</a:t>
              </a:r>
              <a:r>
                <a:rPr sz="1800" spc="-5" dirty="0">
                  <a:solidFill>
                    <a:srgbClr val="4A452A"/>
                  </a:solidFill>
                  <a:latin typeface="Calibri"/>
                  <a:cs typeface="Calibri"/>
                </a:rPr>
                <a:t> </a:t>
              </a:r>
              <a:r>
                <a:rPr sz="1800" dirty="0">
                  <a:solidFill>
                    <a:srgbClr val="4A452A"/>
                  </a:solidFill>
                  <a:latin typeface="Calibri"/>
                  <a:cs typeface="Calibri"/>
                </a:rPr>
                <a:t>b</a:t>
              </a:r>
              <a:r>
                <a:rPr sz="1800" spc="-10" dirty="0">
                  <a:solidFill>
                    <a:srgbClr val="4A452A"/>
                  </a:solidFill>
                  <a:latin typeface="Calibri"/>
                  <a:cs typeface="Calibri"/>
                </a:rPr>
                <a:t>e</a:t>
              </a:r>
              <a:r>
                <a:rPr sz="1800" spc="-5" dirty="0">
                  <a:solidFill>
                    <a:srgbClr val="4A452A"/>
                  </a:solidFill>
                  <a:latin typeface="Calibri"/>
                  <a:cs typeface="Calibri"/>
                </a:rPr>
                <a:t> </a:t>
              </a:r>
              <a:r>
                <a:rPr sz="1800" spc="-20" dirty="0">
                  <a:solidFill>
                    <a:srgbClr val="4A452A"/>
                  </a:solidFill>
                  <a:latin typeface="Calibri"/>
                  <a:cs typeface="Calibri"/>
                </a:rPr>
                <a:t>w</a:t>
              </a:r>
              <a:r>
                <a:rPr sz="1800" spc="-5" dirty="0">
                  <a:solidFill>
                    <a:srgbClr val="4A452A"/>
                  </a:solidFill>
                  <a:latin typeface="Calibri"/>
                  <a:cs typeface="Calibri"/>
                </a:rPr>
                <a:t>i</a:t>
              </a:r>
              <a:r>
                <a:rPr sz="1800" dirty="0">
                  <a:solidFill>
                    <a:srgbClr val="4A452A"/>
                  </a:solidFill>
                  <a:latin typeface="Calibri"/>
                  <a:cs typeface="Calibri"/>
                </a:rPr>
                <a:t>d</a:t>
              </a:r>
              <a:r>
                <a:rPr sz="1800" spc="-10" dirty="0">
                  <a:solidFill>
                    <a:srgbClr val="4A452A"/>
                  </a:solidFill>
                  <a:latin typeface="Calibri"/>
                  <a:cs typeface="Calibri"/>
                </a:rPr>
                <a:t>e</a:t>
              </a:r>
              <a:r>
                <a:rPr sz="1800" dirty="0">
                  <a:solidFill>
                    <a:srgbClr val="4A452A"/>
                  </a:solidFill>
                  <a:latin typeface="Calibri"/>
                  <a:cs typeface="Calibri"/>
                </a:rPr>
                <a:t>n</a:t>
              </a:r>
              <a:r>
                <a:rPr sz="1800" spc="-5" dirty="0">
                  <a:solidFill>
                    <a:srgbClr val="4A452A"/>
                  </a:solidFill>
                  <a:latin typeface="Calibri"/>
                  <a:cs typeface="Calibri"/>
                </a:rPr>
                <a:t>i</a:t>
              </a:r>
              <a:r>
                <a:rPr sz="1800" dirty="0">
                  <a:solidFill>
                    <a:srgbClr val="4A452A"/>
                  </a:solidFill>
                  <a:latin typeface="Calibri"/>
                  <a:cs typeface="Calibri"/>
                </a:rPr>
                <a:t>n</a:t>
              </a:r>
              <a:r>
                <a:rPr sz="1800" spc="-10" dirty="0">
                  <a:solidFill>
                    <a:srgbClr val="4A452A"/>
                  </a:solidFill>
                  <a:latin typeface="Calibri"/>
                  <a:cs typeface="Calibri"/>
                </a:rPr>
                <a:t>g</a:t>
              </a:r>
              <a:r>
                <a:rPr sz="1800" spc="25" dirty="0">
                  <a:solidFill>
                    <a:srgbClr val="4A452A"/>
                  </a:solidFill>
                  <a:latin typeface="Calibri"/>
                  <a:cs typeface="Calibri"/>
                </a:rPr>
                <a:t> </a:t>
              </a:r>
              <a:r>
                <a:rPr sz="1800" spc="-15" dirty="0">
                  <a:solidFill>
                    <a:srgbClr val="4A452A"/>
                  </a:solidFill>
                  <a:latin typeface="Calibri"/>
                  <a:cs typeface="Calibri"/>
                </a:rPr>
                <a:t>t</a:t>
              </a:r>
              <a:r>
                <a:rPr sz="1800" dirty="0">
                  <a:solidFill>
                    <a:srgbClr val="4A452A"/>
                  </a:solidFill>
                  <a:latin typeface="Calibri"/>
                  <a:cs typeface="Calibri"/>
                </a:rPr>
                <a:t>h</a:t>
              </a:r>
              <a:r>
                <a:rPr sz="1800" spc="-10" dirty="0">
                  <a:solidFill>
                    <a:srgbClr val="4A452A"/>
                  </a:solidFill>
                  <a:latin typeface="Calibri"/>
                  <a:cs typeface="Calibri"/>
                </a:rPr>
                <a:t>e</a:t>
              </a:r>
              <a:r>
                <a:rPr sz="1800" spc="-5" dirty="0">
                  <a:solidFill>
                    <a:srgbClr val="4A452A"/>
                  </a:solidFill>
                  <a:latin typeface="Calibri"/>
                  <a:cs typeface="Calibri"/>
                </a:rPr>
                <a:t> </a:t>
              </a:r>
              <a:r>
                <a:rPr sz="1800" spc="-45" dirty="0">
                  <a:solidFill>
                    <a:srgbClr val="4A452A"/>
                  </a:solidFill>
                  <a:latin typeface="Calibri"/>
                  <a:cs typeface="Calibri"/>
                </a:rPr>
                <a:t>g</a:t>
              </a:r>
              <a:r>
                <a:rPr sz="1800" dirty="0">
                  <a:solidFill>
                    <a:srgbClr val="4A452A"/>
                  </a:solidFill>
                  <a:latin typeface="Calibri"/>
                  <a:cs typeface="Calibri"/>
                </a:rPr>
                <a:t>ap.</a:t>
              </a:r>
              <a:endParaRPr sz="1800">
                <a:latin typeface="Calibri"/>
                <a:cs typeface="Calibri"/>
              </a:endParaRPr>
            </a:p>
          </p:txBody>
        </p:sp>
        <p:sp>
          <p:nvSpPr>
            <p:cNvPr id="36" name="object 36"/>
            <p:cNvSpPr txBox="1"/>
            <p:nvPr/>
          </p:nvSpPr>
          <p:spPr>
            <a:xfrm>
              <a:off x="4582481" y="4723129"/>
              <a:ext cx="1308735" cy="1899920"/>
            </a:xfrm>
            <a:prstGeom prst="rect">
              <a:avLst/>
            </a:prstGeom>
          </p:spPr>
          <p:txBody>
            <a:bodyPr vert="horz" wrap="square" lIns="0" tIns="0" rIns="0" bIns="0" rtlCol="0">
              <a:spAutoFit/>
            </a:bodyPr>
            <a:lstStyle/>
            <a:p>
              <a:pPr marL="12065" marR="5080" algn="ctr">
                <a:lnSpc>
                  <a:spcPct val="100000"/>
                </a:lnSpc>
              </a:pPr>
              <a:r>
                <a:rPr sz="1800" spc="-90" dirty="0">
                  <a:solidFill>
                    <a:srgbClr val="4A452A"/>
                  </a:solidFill>
                  <a:latin typeface="Calibri"/>
                  <a:cs typeface="Calibri"/>
                </a:rPr>
                <a:t>W</a:t>
              </a:r>
              <a:r>
                <a:rPr sz="1800" spc="-10" dirty="0">
                  <a:solidFill>
                    <a:srgbClr val="4A452A"/>
                  </a:solidFill>
                  <a:latin typeface="Calibri"/>
                  <a:cs typeface="Calibri"/>
                </a:rPr>
                <a:t>e</a:t>
              </a:r>
              <a:r>
                <a:rPr sz="1800" spc="5" dirty="0">
                  <a:solidFill>
                    <a:srgbClr val="4A452A"/>
                  </a:solidFill>
                  <a:latin typeface="Calibri"/>
                  <a:cs typeface="Calibri"/>
                </a:rPr>
                <a:t> </a:t>
              </a:r>
              <a:r>
                <a:rPr sz="1800" spc="-10" dirty="0">
                  <a:solidFill>
                    <a:srgbClr val="4A452A"/>
                  </a:solidFill>
                  <a:latin typeface="Calibri"/>
                  <a:cs typeface="Calibri"/>
                </a:rPr>
                <a:t>need</a:t>
              </a:r>
              <a:r>
                <a:rPr sz="1800" spc="20" dirty="0">
                  <a:solidFill>
                    <a:srgbClr val="4A452A"/>
                  </a:solidFill>
                  <a:latin typeface="Calibri"/>
                  <a:cs typeface="Calibri"/>
                </a:rPr>
                <a:t> </a:t>
              </a:r>
              <a:r>
                <a:rPr sz="1800" spc="-25" dirty="0">
                  <a:solidFill>
                    <a:srgbClr val="4A452A"/>
                  </a:solidFill>
                  <a:latin typeface="Calibri"/>
                  <a:cs typeface="Calibri"/>
                </a:rPr>
                <a:t>t</a:t>
              </a:r>
              <a:r>
                <a:rPr sz="1800" dirty="0">
                  <a:solidFill>
                    <a:srgbClr val="4A452A"/>
                  </a:solidFill>
                  <a:latin typeface="Calibri"/>
                  <a:cs typeface="Calibri"/>
                </a:rPr>
                <a:t>o p</a:t>
              </a:r>
              <a:r>
                <a:rPr sz="1800" spc="-5" dirty="0">
                  <a:solidFill>
                    <a:srgbClr val="4A452A"/>
                  </a:solidFill>
                  <a:latin typeface="Calibri"/>
                  <a:cs typeface="Calibri"/>
                </a:rPr>
                <a:t>l</a:t>
              </a:r>
              <a:r>
                <a:rPr sz="1800" spc="-10" dirty="0">
                  <a:solidFill>
                    <a:srgbClr val="4A452A"/>
                  </a:solidFill>
                  <a:latin typeface="Calibri"/>
                  <a:cs typeface="Calibri"/>
                </a:rPr>
                <a:t>a</a:t>
              </a:r>
              <a:r>
                <a:rPr sz="1800" spc="-20" dirty="0">
                  <a:solidFill>
                    <a:srgbClr val="4A452A"/>
                  </a:solidFill>
                  <a:latin typeface="Calibri"/>
                  <a:cs typeface="Calibri"/>
                </a:rPr>
                <a:t>c</a:t>
              </a:r>
              <a:r>
                <a:rPr sz="1800" spc="-10" dirty="0">
                  <a:solidFill>
                    <a:srgbClr val="4A452A"/>
                  </a:solidFill>
                  <a:latin typeface="Calibri"/>
                  <a:cs typeface="Calibri"/>
                </a:rPr>
                <a:t>e</a:t>
              </a:r>
              <a:r>
                <a:rPr sz="1800" spc="15" dirty="0">
                  <a:solidFill>
                    <a:srgbClr val="4A452A"/>
                  </a:solidFill>
                  <a:latin typeface="Calibri"/>
                  <a:cs typeface="Calibri"/>
                </a:rPr>
                <a:t> </a:t>
              </a:r>
              <a:r>
                <a:rPr sz="1800" dirty="0">
                  <a:solidFill>
                    <a:srgbClr val="4A452A"/>
                  </a:solidFill>
                  <a:latin typeface="Calibri"/>
                  <a:cs typeface="Calibri"/>
                </a:rPr>
                <a:t>s</a:t>
              </a:r>
              <a:r>
                <a:rPr sz="1800" spc="-5" dirty="0">
                  <a:solidFill>
                    <a:srgbClr val="4A452A"/>
                  </a:solidFill>
                  <a:latin typeface="Calibri"/>
                  <a:cs typeface="Calibri"/>
                </a:rPr>
                <a:t>o</a:t>
              </a:r>
              <a:r>
                <a:rPr sz="1800" spc="-15" dirty="0">
                  <a:solidFill>
                    <a:srgbClr val="4A452A"/>
                  </a:solidFill>
                  <a:latin typeface="Calibri"/>
                  <a:cs typeface="Calibri"/>
                </a:rPr>
                <a:t>me</a:t>
              </a:r>
              <a:r>
                <a:rPr sz="1800" spc="-5" dirty="0">
                  <a:solidFill>
                    <a:srgbClr val="4A452A"/>
                  </a:solidFill>
                  <a:latin typeface="Calibri"/>
                  <a:cs typeface="Calibri"/>
                </a:rPr>
                <a:t> </a:t>
              </a:r>
              <a:r>
                <a:rPr sz="1800" dirty="0">
                  <a:solidFill>
                    <a:srgbClr val="4A452A"/>
                  </a:solidFill>
                  <a:latin typeface="Calibri"/>
                  <a:cs typeface="Calibri"/>
                </a:rPr>
                <a:t>su</a:t>
              </a:r>
              <a:r>
                <a:rPr sz="1800" spc="-20" dirty="0">
                  <a:solidFill>
                    <a:srgbClr val="4A452A"/>
                  </a:solidFill>
                  <a:latin typeface="Calibri"/>
                  <a:cs typeface="Calibri"/>
                </a:rPr>
                <a:t>s</a:t>
              </a:r>
              <a:r>
                <a:rPr sz="1800" spc="-40" dirty="0">
                  <a:solidFill>
                    <a:srgbClr val="4A452A"/>
                  </a:solidFill>
                  <a:latin typeface="Calibri"/>
                  <a:cs typeface="Calibri"/>
                </a:rPr>
                <a:t>t</a:t>
              </a:r>
              <a:r>
                <a:rPr sz="1800" dirty="0">
                  <a:solidFill>
                    <a:srgbClr val="4A452A"/>
                  </a:solidFill>
                  <a:latin typeface="Calibri"/>
                  <a:cs typeface="Calibri"/>
                </a:rPr>
                <a:t>a</a:t>
              </a:r>
              <a:r>
                <a:rPr sz="1800" spc="-5" dirty="0">
                  <a:solidFill>
                    <a:srgbClr val="4A452A"/>
                  </a:solidFill>
                  <a:latin typeface="Calibri"/>
                  <a:cs typeface="Calibri"/>
                </a:rPr>
                <a:t>i</a:t>
              </a:r>
              <a:r>
                <a:rPr sz="1800" dirty="0">
                  <a:solidFill>
                    <a:srgbClr val="4A452A"/>
                  </a:solidFill>
                  <a:latin typeface="Calibri"/>
                  <a:cs typeface="Calibri"/>
                </a:rPr>
                <a:t>n</a:t>
              </a:r>
              <a:r>
                <a:rPr sz="1800" spc="-10" dirty="0">
                  <a:solidFill>
                    <a:srgbClr val="4A452A"/>
                  </a:solidFill>
                  <a:latin typeface="Calibri"/>
                  <a:cs typeface="Calibri"/>
                </a:rPr>
                <a:t>e</a:t>
              </a:r>
              <a:r>
                <a:rPr sz="1800" dirty="0">
                  <a:solidFill>
                    <a:srgbClr val="4A452A"/>
                  </a:solidFill>
                  <a:latin typeface="Calibri"/>
                  <a:cs typeface="Calibri"/>
                </a:rPr>
                <a:t>d </a:t>
              </a:r>
              <a:r>
                <a:rPr sz="1800" spc="-15" dirty="0">
                  <a:solidFill>
                    <a:srgbClr val="4A452A"/>
                  </a:solidFill>
                  <a:latin typeface="Calibri"/>
                  <a:cs typeface="Calibri"/>
                </a:rPr>
                <a:t>a</a:t>
              </a:r>
              <a:r>
                <a:rPr sz="1800" spc="-40" dirty="0">
                  <a:solidFill>
                    <a:srgbClr val="4A452A"/>
                  </a:solidFill>
                  <a:latin typeface="Calibri"/>
                  <a:cs typeface="Calibri"/>
                </a:rPr>
                <a:t>tt</a:t>
              </a:r>
              <a:r>
                <a:rPr sz="1800" spc="-10" dirty="0">
                  <a:solidFill>
                    <a:srgbClr val="4A452A"/>
                  </a:solidFill>
                  <a:latin typeface="Calibri"/>
                  <a:cs typeface="Calibri"/>
                </a:rPr>
                <a:t>en</a:t>
              </a:r>
              <a:r>
                <a:rPr sz="1800" spc="-15" dirty="0">
                  <a:solidFill>
                    <a:srgbClr val="4A452A"/>
                  </a:solidFill>
                  <a:latin typeface="Calibri"/>
                  <a:cs typeface="Calibri"/>
                </a:rPr>
                <a:t>t</a:t>
              </a:r>
              <a:r>
                <a:rPr sz="1800" spc="-5" dirty="0">
                  <a:solidFill>
                    <a:srgbClr val="4A452A"/>
                  </a:solidFill>
                  <a:latin typeface="Calibri"/>
                  <a:cs typeface="Calibri"/>
                </a:rPr>
                <a:t>io</a:t>
              </a:r>
              <a:r>
                <a:rPr sz="1800" dirty="0">
                  <a:solidFill>
                    <a:srgbClr val="4A452A"/>
                  </a:solidFill>
                  <a:latin typeface="Calibri"/>
                  <a:cs typeface="Calibri"/>
                </a:rPr>
                <a:t>n</a:t>
              </a:r>
              <a:r>
                <a:rPr sz="1800" spc="15" dirty="0">
                  <a:solidFill>
                    <a:srgbClr val="4A452A"/>
                  </a:solidFill>
                  <a:latin typeface="Calibri"/>
                  <a:cs typeface="Calibri"/>
                </a:rPr>
                <a:t> </a:t>
              </a:r>
              <a:r>
                <a:rPr sz="1800" spc="-5" dirty="0">
                  <a:solidFill>
                    <a:srgbClr val="4A452A"/>
                  </a:solidFill>
                  <a:latin typeface="Calibri"/>
                  <a:cs typeface="Calibri"/>
                </a:rPr>
                <a:t>o</a:t>
              </a:r>
              <a:r>
                <a:rPr sz="1800" dirty="0">
                  <a:solidFill>
                    <a:srgbClr val="4A452A"/>
                  </a:solidFill>
                  <a:latin typeface="Calibri"/>
                  <a:cs typeface="Calibri"/>
                </a:rPr>
                <a:t>n p</a:t>
              </a:r>
              <a:r>
                <a:rPr sz="1800" spc="-15" dirty="0">
                  <a:solidFill>
                    <a:srgbClr val="4A452A"/>
                  </a:solidFill>
                  <a:latin typeface="Calibri"/>
                  <a:cs typeface="Calibri"/>
                </a:rPr>
                <a:t>at</a:t>
              </a:r>
              <a:r>
                <a:rPr sz="1800" spc="-10" dirty="0">
                  <a:solidFill>
                    <a:srgbClr val="4A452A"/>
                  </a:solidFill>
                  <a:latin typeface="Calibri"/>
                  <a:cs typeface="Calibri"/>
                </a:rPr>
                <a:t>h</a:t>
              </a:r>
              <a:r>
                <a:rPr sz="1800" spc="-45" dirty="0">
                  <a:solidFill>
                    <a:srgbClr val="4A452A"/>
                  </a:solidFill>
                  <a:latin typeface="Calibri"/>
                  <a:cs typeface="Calibri"/>
                </a:rPr>
                <a:t>w</a:t>
              </a:r>
              <a:r>
                <a:rPr sz="1800" spc="-35" dirty="0">
                  <a:solidFill>
                    <a:srgbClr val="4A452A"/>
                  </a:solidFill>
                  <a:latin typeface="Calibri"/>
                  <a:cs typeface="Calibri"/>
                </a:rPr>
                <a:t>a</a:t>
              </a:r>
              <a:r>
                <a:rPr sz="1800" spc="-25" dirty="0">
                  <a:solidFill>
                    <a:srgbClr val="4A452A"/>
                  </a:solidFill>
                  <a:latin typeface="Calibri"/>
                  <a:cs typeface="Calibri"/>
                </a:rPr>
                <a:t>y</a:t>
              </a:r>
              <a:r>
                <a:rPr sz="1800" dirty="0">
                  <a:solidFill>
                    <a:srgbClr val="4A452A"/>
                  </a:solidFill>
                  <a:latin typeface="Calibri"/>
                  <a:cs typeface="Calibri"/>
                </a:rPr>
                <a:t>s</a:t>
              </a:r>
              <a:r>
                <a:rPr sz="1800" spc="5" dirty="0">
                  <a:solidFill>
                    <a:srgbClr val="4A452A"/>
                  </a:solidFill>
                  <a:latin typeface="Calibri"/>
                  <a:cs typeface="Calibri"/>
                </a:rPr>
                <a:t> </a:t>
              </a:r>
              <a:r>
                <a:rPr sz="1800" dirty="0">
                  <a:solidFill>
                    <a:srgbClr val="4A452A"/>
                  </a:solidFill>
                  <a:latin typeface="Calibri"/>
                  <a:cs typeface="Calibri"/>
                </a:rPr>
                <a:t>and </a:t>
              </a:r>
              <a:r>
                <a:rPr sz="1800" spc="-15" dirty="0">
                  <a:solidFill>
                    <a:srgbClr val="4A452A"/>
                  </a:solidFill>
                  <a:latin typeface="Calibri"/>
                  <a:cs typeface="Calibri"/>
                </a:rPr>
                <a:t>m</a:t>
              </a:r>
              <a:r>
                <a:rPr sz="1800" spc="-5" dirty="0">
                  <a:solidFill>
                    <a:srgbClr val="4A452A"/>
                  </a:solidFill>
                  <a:latin typeface="Calibri"/>
                  <a:cs typeface="Calibri"/>
                </a:rPr>
                <a:t>il</a:t>
              </a:r>
              <a:r>
                <a:rPr sz="1800" spc="-10" dirty="0">
                  <a:solidFill>
                    <a:srgbClr val="4A452A"/>
                  </a:solidFill>
                  <a:latin typeface="Calibri"/>
                  <a:cs typeface="Calibri"/>
                </a:rPr>
                <a:t>e</a:t>
              </a:r>
              <a:r>
                <a:rPr sz="1800" spc="-20" dirty="0">
                  <a:solidFill>
                    <a:srgbClr val="4A452A"/>
                  </a:solidFill>
                  <a:latin typeface="Calibri"/>
                  <a:cs typeface="Calibri"/>
                </a:rPr>
                <a:t>s</a:t>
              </a:r>
              <a:r>
                <a:rPr sz="1800" spc="-25" dirty="0">
                  <a:solidFill>
                    <a:srgbClr val="4A452A"/>
                  </a:solidFill>
                  <a:latin typeface="Calibri"/>
                  <a:cs typeface="Calibri"/>
                </a:rPr>
                <a:t>t</a:t>
              </a:r>
              <a:r>
                <a:rPr sz="1800" spc="-5" dirty="0">
                  <a:solidFill>
                    <a:srgbClr val="4A452A"/>
                  </a:solidFill>
                  <a:latin typeface="Calibri"/>
                  <a:cs typeface="Calibri"/>
                </a:rPr>
                <a:t>o</a:t>
              </a:r>
              <a:r>
                <a:rPr sz="1800" dirty="0">
                  <a:solidFill>
                    <a:srgbClr val="4A452A"/>
                  </a:solidFill>
                  <a:latin typeface="Calibri"/>
                  <a:cs typeface="Calibri"/>
                </a:rPr>
                <a:t>n</a:t>
              </a:r>
              <a:r>
                <a:rPr sz="1800" spc="-10" dirty="0">
                  <a:solidFill>
                    <a:srgbClr val="4A452A"/>
                  </a:solidFill>
                  <a:latin typeface="Calibri"/>
                  <a:cs typeface="Calibri"/>
                </a:rPr>
                <a:t>e</a:t>
              </a:r>
              <a:r>
                <a:rPr sz="1800" spc="-5" dirty="0">
                  <a:solidFill>
                    <a:srgbClr val="4A452A"/>
                  </a:solidFill>
                  <a:latin typeface="Calibri"/>
                  <a:cs typeface="Calibri"/>
                </a:rPr>
                <a:t> </a:t>
              </a:r>
              <a:r>
                <a:rPr sz="1800" spc="-30" dirty="0">
                  <a:solidFill>
                    <a:srgbClr val="4A452A"/>
                  </a:solidFill>
                  <a:latin typeface="Calibri"/>
                  <a:cs typeface="Calibri"/>
                </a:rPr>
                <a:t>c</a:t>
              </a:r>
              <a:r>
                <a:rPr sz="1800" spc="-5" dirty="0">
                  <a:solidFill>
                    <a:srgbClr val="4A452A"/>
                  </a:solidFill>
                  <a:latin typeface="Calibri"/>
                  <a:cs typeface="Calibri"/>
                </a:rPr>
                <a:t>o</a:t>
              </a:r>
              <a:r>
                <a:rPr sz="1800" spc="-15" dirty="0">
                  <a:solidFill>
                    <a:srgbClr val="4A452A"/>
                  </a:solidFill>
                  <a:latin typeface="Calibri"/>
                  <a:cs typeface="Calibri"/>
                </a:rPr>
                <a:t>m</a:t>
              </a:r>
              <a:r>
                <a:rPr sz="1800" dirty="0">
                  <a:solidFill>
                    <a:srgbClr val="4A452A"/>
                  </a:solidFill>
                  <a:latin typeface="Calibri"/>
                  <a:cs typeface="Calibri"/>
                </a:rPr>
                <a:t>p</a:t>
              </a:r>
              <a:r>
                <a:rPr sz="1800" spc="-5" dirty="0">
                  <a:solidFill>
                    <a:srgbClr val="4A452A"/>
                  </a:solidFill>
                  <a:latin typeface="Calibri"/>
                  <a:cs typeface="Calibri"/>
                </a:rPr>
                <a:t>l</a:t>
              </a:r>
              <a:r>
                <a:rPr sz="1800" spc="-20" dirty="0">
                  <a:solidFill>
                    <a:srgbClr val="4A452A"/>
                  </a:solidFill>
                  <a:latin typeface="Calibri"/>
                  <a:cs typeface="Calibri"/>
                </a:rPr>
                <a:t>e</a:t>
              </a:r>
              <a:r>
                <a:rPr sz="1800" spc="-15" dirty="0">
                  <a:solidFill>
                    <a:srgbClr val="4A452A"/>
                  </a:solidFill>
                  <a:latin typeface="Calibri"/>
                  <a:cs typeface="Calibri"/>
                </a:rPr>
                <a:t>t</a:t>
              </a:r>
              <a:r>
                <a:rPr sz="1800" spc="-5" dirty="0">
                  <a:solidFill>
                    <a:srgbClr val="4A452A"/>
                  </a:solidFill>
                  <a:latin typeface="Calibri"/>
                  <a:cs typeface="Calibri"/>
                </a:rPr>
                <a:t>io</a:t>
              </a:r>
              <a:r>
                <a:rPr sz="1800" dirty="0">
                  <a:solidFill>
                    <a:srgbClr val="4A452A"/>
                  </a:solidFill>
                  <a:latin typeface="Calibri"/>
                  <a:cs typeface="Calibri"/>
                </a:rPr>
                <a:t>n</a:t>
              </a:r>
              <a:endParaRPr sz="1800">
                <a:latin typeface="Calibri"/>
                <a:cs typeface="Calibri"/>
              </a:endParaRPr>
            </a:p>
          </p:txBody>
        </p:sp>
      </p:grpSp>
      <p:sp>
        <p:nvSpPr>
          <p:cNvPr id="37" name="object 37"/>
          <p:cNvSpPr txBox="1"/>
          <p:nvPr/>
        </p:nvSpPr>
        <p:spPr>
          <a:xfrm>
            <a:off x="659163" y="1671213"/>
            <a:ext cx="7653020" cy="307777"/>
          </a:xfrm>
          <a:prstGeom prst="rect">
            <a:avLst/>
          </a:prstGeom>
        </p:spPr>
        <p:txBody>
          <a:bodyPr vert="horz" wrap="square" lIns="0" tIns="0" rIns="0" bIns="0" rtlCol="0">
            <a:spAutoFit/>
          </a:bodyPr>
          <a:lstStyle/>
          <a:p>
            <a:pPr marL="12700">
              <a:lnSpc>
                <a:spcPct val="100000"/>
              </a:lnSpc>
            </a:pPr>
            <a:r>
              <a:rPr sz="2000" spc="-20" dirty="0">
                <a:solidFill>
                  <a:srgbClr val="000000"/>
                </a:solidFill>
                <a:latin typeface="Calibri"/>
                <a:cs typeface="Calibri"/>
              </a:rPr>
              <a:t>P</a:t>
            </a:r>
            <a:r>
              <a:rPr sz="2000" spc="-50" dirty="0">
                <a:solidFill>
                  <a:srgbClr val="000000"/>
                </a:solidFill>
                <a:latin typeface="Calibri"/>
                <a:cs typeface="Calibri"/>
              </a:rPr>
              <a:t>r</a:t>
            </a:r>
            <a:r>
              <a:rPr sz="2000" spc="-15" dirty="0">
                <a:solidFill>
                  <a:srgbClr val="000000"/>
                </a:solidFill>
                <a:latin typeface="Calibri"/>
                <a:cs typeface="Calibri"/>
              </a:rPr>
              <a:t>e</a:t>
            </a:r>
            <a:r>
              <a:rPr sz="2000" spc="-20" dirty="0">
                <a:solidFill>
                  <a:srgbClr val="000000"/>
                </a:solidFill>
                <a:latin typeface="Calibri"/>
                <a:cs typeface="Calibri"/>
              </a:rPr>
              <a:t>li</a:t>
            </a:r>
            <a:r>
              <a:rPr sz="2000" spc="-30" dirty="0">
                <a:solidFill>
                  <a:srgbClr val="000000"/>
                </a:solidFill>
                <a:latin typeface="Calibri"/>
                <a:cs typeface="Calibri"/>
              </a:rPr>
              <a:t>m</a:t>
            </a:r>
            <a:r>
              <a:rPr sz="2000" spc="-20" dirty="0">
                <a:solidFill>
                  <a:srgbClr val="000000"/>
                </a:solidFill>
                <a:latin typeface="Calibri"/>
                <a:cs typeface="Calibri"/>
              </a:rPr>
              <a:t>in</a:t>
            </a:r>
            <a:r>
              <a:rPr sz="2000" spc="-10" dirty="0">
                <a:solidFill>
                  <a:srgbClr val="000000"/>
                </a:solidFill>
                <a:latin typeface="Calibri"/>
                <a:cs typeface="Calibri"/>
              </a:rPr>
              <a:t>ar</a:t>
            </a:r>
            <a:r>
              <a:rPr sz="2000" spc="-15" dirty="0">
                <a:solidFill>
                  <a:srgbClr val="000000"/>
                </a:solidFill>
                <a:latin typeface="Calibri"/>
                <a:cs typeface="Calibri"/>
              </a:rPr>
              <a:t>y</a:t>
            </a:r>
            <a:r>
              <a:rPr sz="2000" spc="30" dirty="0">
                <a:solidFill>
                  <a:srgbClr val="000000"/>
                </a:solidFill>
                <a:latin typeface="Calibri"/>
                <a:cs typeface="Calibri"/>
              </a:rPr>
              <a:t> </a:t>
            </a:r>
            <a:r>
              <a:rPr sz="2000" spc="-15" dirty="0">
                <a:solidFill>
                  <a:srgbClr val="000000"/>
                </a:solidFill>
                <a:latin typeface="Calibri"/>
                <a:cs typeface="Calibri"/>
              </a:rPr>
              <a:t>f</a:t>
            </a:r>
            <a:r>
              <a:rPr sz="2000" spc="-20" dirty="0">
                <a:solidFill>
                  <a:srgbClr val="000000"/>
                </a:solidFill>
                <a:latin typeface="Calibri"/>
                <a:cs typeface="Calibri"/>
              </a:rPr>
              <a:t>indin</a:t>
            </a:r>
            <a:r>
              <a:rPr sz="2000" spc="-15" dirty="0">
                <a:solidFill>
                  <a:srgbClr val="000000"/>
                </a:solidFill>
                <a:latin typeface="Calibri"/>
                <a:cs typeface="Calibri"/>
              </a:rPr>
              <a:t>gs</a:t>
            </a:r>
            <a:r>
              <a:rPr sz="2000" spc="35" dirty="0">
                <a:solidFill>
                  <a:srgbClr val="000000"/>
                </a:solidFill>
                <a:latin typeface="Calibri"/>
                <a:cs typeface="Calibri"/>
              </a:rPr>
              <a:t> </a:t>
            </a:r>
            <a:r>
              <a:rPr sz="2000" spc="-15" dirty="0">
                <a:solidFill>
                  <a:srgbClr val="000000"/>
                </a:solidFill>
                <a:latin typeface="Calibri"/>
                <a:cs typeface="Calibri"/>
              </a:rPr>
              <a:t>f</a:t>
            </a:r>
            <a:r>
              <a:rPr sz="2000" spc="-65" dirty="0">
                <a:solidFill>
                  <a:srgbClr val="000000"/>
                </a:solidFill>
                <a:latin typeface="Calibri"/>
                <a:cs typeface="Calibri"/>
              </a:rPr>
              <a:t>r</a:t>
            </a:r>
            <a:r>
              <a:rPr sz="2000" spc="-20" dirty="0">
                <a:solidFill>
                  <a:srgbClr val="000000"/>
                </a:solidFill>
                <a:latin typeface="Calibri"/>
                <a:cs typeface="Calibri"/>
              </a:rPr>
              <a:t>om</a:t>
            </a:r>
            <a:r>
              <a:rPr sz="2000" spc="-5" dirty="0">
                <a:solidFill>
                  <a:srgbClr val="000000"/>
                </a:solidFill>
                <a:latin typeface="Calibri"/>
                <a:cs typeface="Calibri"/>
              </a:rPr>
              <a:t> </a:t>
            </a:r>
            <a:r>
              <a:rPr sz="2000" spc="-15" dirty="0">
                <a:solidFill>
                  <a:srgbClr val="000000"/>
                </a:solidFill>
                <a:latin typeface="Calibri"/>
                <a:cs typeface="Calibri"/>
              </a:rPr>
              <a:t>o</a:t>
            </a:r>
            <a:r>
              <a:rPr sz="2000" spc="-20" dirty="0">
                <a:solidFill>
                  <a:srgbClr val="000000"/>
                </a:solidFill>
                <a:latin typeface="Calibri"/>
                <a:cs typeface="Calibri"/>
              </a:rPr>
              <a:t>n</a:t>
            </a:r>
            <a:r>
              <a:rPr sz="2000" spc="-15" dirty="0">
                <a:solidFill>
                  <a:srgbClr val="000000"/>
                </a:solidFill>
                <a:latin typeface="Calibri"/>
                <a:cs typeface="Calibri"/>
              </a:rPr>
              <a:t>e</a:t>
            </a:r>
            <a:r>
              <a:rPr sz="2000" spc="15" dirty="0">
                <a:solidFill>
                  <a:srgbClr val="000000"/>
                </a:solidFill>
                <a:latin typeface="Calibri"/>
                <a:cs typeface="Calibri"/>
              </a:rPr>
              <a:t> </a:t>
            </a:r>
            <a:r>
              <a:rPr sz="2000" spc="-20" dirty="0">
                <a:solidFill>
                  <a:srgbClr val="000000"/>
                </a:solidFill>
                <a:latin typeface="Calibri"/>
                <a:cs typeface="Calibri"/>
              </a:rPr>
              <a:t>l</a:t>
            </a:r>
            <a:r>
              <a:rPr sz="2000" spc="-10" dirty="0">
                <a:solidFill>
                  <a:srgbClr val="000000"/>
                </a:solidFill>
                <a:latin typeface="Calibri"/>
                <a:cs typeface="Calibri"/>
              </a:rPr>
              <a:t>a</a:t>
            </a:r>
            <a:r>
              <a:rPr sz="2000" spc="-50" dirty="0">
                <a:solidFill>
                  <a:srgbClr val="000000"/>
                </a:solidFill>
                <a:latin typeface="Calibri"/>
                <a:cs typeface="Calibri"/>
              </a:rPr>
              <a:t>r</a:t>
            </a:r>
            <a:r>
              <a:rPr sz="2000" spc="-40" dirty="0">
                <a:solidFill>
                  <a:srgbClr val="000000"/>
                </a:solidFill>
                <a:latin typeface="Calibri"/>
                <a:cs typeface="Calibri"/>
              </a:rPr>
              <a:t>g</a:t>
            </a:r>
            <a:r>
              <a:rPr sz="2000" spc="-15" dirty="0">
                <a:solidFill>
                  <a:srgbClr val="000000"/>
                </a:solidFill>
                <a:latin typeface="Calibri"/>
                <a:cs typeface="Calibri"/>
              </a:rPr>
              <a:t>e</a:t>
            </a:r>
            <a:r>
              <a:rPr sz="2000" spc="-10" dirty="0">
                <a:solidFill>
                  <a:srgbClr val="000000"/>
                </a:solidFill>
                <a:latin typeface="Calibri"/>
                <a:cs typeface="Calibri"/>
              </a:rPr>
              <a:t> </a:t>
            </a:r>
            <a:r>
              <a:rPr sz="2000" spc="-20" dirty="0">
                <a:solidFill>
                  <a:srgbClr val="000000"/>
                </a:solidFill>
                <a:latin typeface="Calibri"/>
                <a:cs typeface="Calibri"/>
              </a:rPr>
              <a:t>C</a:t>
            </a:r>
            <a:r>
              <a:rPr sz="2000" spc="-10" dirty="0">
                <a:solidFill>
                  <a:srgbClr val="000000"/>
                </a:solidFill>
                <a:latin typeface="Calibri"/>
                <a:cs typeface="Calibri"/>
              </a:rPr>
              <a:t>ali</a:t>
            </a:r>
            <a:r>
              <a:rPr sz="2000" spc="-65" dirty="0">
                <a:solidFill>
                  <a:srgbClr val="000000"/>
                </a:solidFill>
                <a:latin typeface="Calibri"/>
                <a:cs typeface="Calibri"/>
              </a:rPr>
              <a:t>f</a:t>
            </a:r>
            <a:r>
              <a:rPr sz="2000" spc="-15" dirty="0">
                <a:solidFill>
                  <a:srgbClr val="000000"/>
                </a:solidFill>
                <a:latin typeface="Calibri"/>
                <a:cs typeface="Calibri"/>
              </a:rPr>
              <a:t>o</a:t>
            </a:r>
            <a:r>
              <a:rPr sz="2000" spc="-20" dirty="0">
                <a:solidFill>
                  <a:srgbClr val="000000"/>
                </a:solidFill>
                <a:latin typeface="Calibri"/>
                <a:cs typeface="Calibri"/>
              </a:rPr>
              <a:t>rni</a:t>
            </a:r>
            <a:r>
              <a:rPr sz="2000" spc="-15" dirty="0">
                <a:solidFill>
                  <a:srgbClr val="000000"/>
                </a:solidFill>
                <a:latin typeface="Calibri"/>
                <a:cs typeface="Calibri"/>
              </a:rPr>
              <a:t>a</a:t>
            </a:r>
            <a:r>
              <a:rPr sz="2000" spc="5" dirty="0">
                <a:solidFill>
                  <a:srgbClr val="000000"/>
                </a:solidFill>
                <a:latin typeface="Calibri"/>
                <a:cs typeface="Calibri"/>
              </a:rPr>
              <a:t> </a:t>
            </a:r>
            <a:r>
              <a:rPr sz="2000" spc="-25" dirty="0">
                <a:solidFill>
                  <a:srgbClr val="000000"/>
                </a:solidFill>
                <a:latin typeface="Calibri"/>
                <a:cs typeface="Calibri"/>
              </a:rPr>
              <a:t>D</a:t>
            </a:r>
            <a:r>
              <a:rPr sz="2000" spc="-20" dirty="0">
                <a:solidFill>
                  <a:srgbClr val="000000"/>
                </a:solidFill>
                <a:latin typeface="Calibri"/>
                <a:cs typeface="Calibri"/>
              </a:rPr>
              <a:t>i</a:t>
            </a:r>
            <a:r>
              <a:rPr sz="2000" spc="-55" dirty="0">
                <a:solidFill>
                  <a:srgbClr val="000000"/>
                </a:solidFill>
                <a:latin typeface="Calibri"/>
                <a:cs typeface="Calibri"/>
              </a:rPr>
              <a:t>s</a:t>
            </a:r>
            <a:r>
              <a:rPr sz="2000" spc="-10" dirty="0">
                <a:solidFill>
                  <a:srgbClr val="000000"/>
                </a:solidFill>
                <a:latin typeface="Calibri"/>
                <a:cs typeface="Calibri"/>
              </a:rPr>
              <a:t>t</a:t>
            </a:r>
            <a:r>
              <a:rPr sz="2000" spc="-15" dirty="0">
                <a:solidFill>
                  <a:srgbClr val="000000"/>
                </a:solidFill>
                <a:latin typeface="Calibri"/>
                <a:cs typeface="Calibri"/>
              </a:rPr>
              <a:t>r</a:t>
            </a:r>
            <a:r>
              <a:rPr sz="2000" spc="-20" dirty="0">
                <a:solidFill>
                  <a:srgbClr val="000000"/>
                </a:solidFill>
                <a:latin typeface="Calibri"/>
                <a:cs typeface="Calibri"/>
              </a:rPr>
              <a:t>i</a:t>
            </a:r>
            <a:r>
              <a:rPr sz="2000" spc="-10" dirty="0">
                <a:solidFill>
                  <a:srgbClr val="000000"/>
                </a:solidFill>
                <a:latin typeface="Calibri"/>
                <a:cs typeface="Calibri"/>
              </a:rPr>
              <a:t>ct</a:t>
            </a:r>
            <a:endParaRPr sz="2000" dirty="0">
              <a:solidFill>
                <a:srgbClr val="000000"/>
              </a:solidFill>
              <a:latin typeface="Calibri"/>
              <a:cs typeface="Calibri"/>
            </a:endParaRPr>
          </a:p>
        </p:txBody>
      </p:sp>
    </p:spTree>
    <p:extLst>
      <p:ext uri="{BB962C8B-B14F-4D97-AF65-F5344CB8AC3E}">
        <p14:creationId xmlns:p14="http://schemas.microsoft.com/office/powerpoint/2010/main" val="19176135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716" y="165892"/>
            <a:ext cx="8140634" cy="1325563"/>
          </a:xfrm>
        </p:spPr>
        <p:txBody>
          <a:bodyPr>
            <a:normAutofit/>
          </a:bodyPr>
          <a:lstStyle/>
          <a:p>
            <a:r>
              <a:rPr lang="en-US" sz="3200" dirty="0" smtClean="0"/>
              <a:t>Coordination: CSM Instruction </a:t>
            </a:r>
            <a:r>
              <a:rPr lang="en-US" sz="3200" dirty="0"/>
              <a:t>and Student (Support) Services</a:t>
            </a:r>
          </a:p>
        </p:txBody>
      </p:sp>
      <p:sp>
        <p:nvSpPr>
          <p:cNvPr id="4" name="Content Placeholder 3"/>
          <p:cNvSpPr>
            <a:spLocks noGrp="1"/>
          </p:cNvSpPr>
          <p:nvPr>
            <p:ph idx="1"/>
          </p:nvPr>
        </p:nvSpPr>
        <p:spPr>
          <a:xfrm>
            <a:off x="284163" y="1661452"/>
            <a:ext cx="2903537" cy="4810650"/>
          </a:xfrm>
          <a:ln>
            <a:noFill/>
          </a:ln>
        </p:spPr>
        <p:txBody>
          <a:bodyPr>
            <a:normAutofit/>
          </a:bodyPr>
          <a:lstStyle/>
          <a:p>
            <a:pPr marL="0" indent="0">
              <a:buNone/>
            </a:pPr>
            <a:r>
              <a:rPr lang="en-US" b="1" dirty="0" smtClean="0"/>
              <a:t>Instruction </a:t>
            </a:r>
            <a:r>
              <a:rPr lang="en-US" b="1" dirty="0"/>
              <a:t>and Student </a:t>
            </a:r>
            <a:r>
              <a:rPr lang="en-US" b="1" dirty="0" smtClean="0"/>
              <a:t>Services</a:t>
            </a:r>
          </a:p>
          <a:p>
            <a:pPr marL="283464" indent="-283464">
              <a:lnSpc>
                <a:spcPct val="120000"/>
              </a:lnSpc>
              <a:spcBef>
                <a:spcPts val="0"/>
              </a:spcBef>
              <a:buFont typeface="Wingdings" charset="2"/>
              <a:buChar char="²"/>
            </a:pPr>
            <a:r>
              <a:rPr lang="en-US" sz="2000" dirty="0" smtClean="0"/>
              <a:t>Learning Communities </a:t>
            </a:r>
            <a:endParaRPr lang="en-US" sz="2000" dirty="0"/>
          </a:p>
          <a:p>
            <a:pPr marL="283464" indent="-283464">
              <a:lnSpc>
                <a:spcPct val="120000"/>
              </a:lnSpc>
              <a:spcBef>
                <a:spcPts val="0"/>
              </a:spcBef>
              <a:buFont typeface="Wingdings" charset="2"/>
              <a:buChar char="²"/>
            </a:pPr>
            <a:r>
              <a:rPr lang="en-US" sz="2000" dirty="0" smtClean="0"/>
              <a:t>Supplemental Instruction </a:t>
            </a:r>
          </a:p>
          <a:p>
            <a:pPr marL="283464" indent="-283464">
              <a:lnSpc>
                <a:spcPct val="120000"/>
              </a:lnSpc>
              <a:spcBef>
                <a:spcPts val="0"/>
              </a:spcBef>
              <a:buFont typeface="Wingdings" charset="2"/>
              <a:buChar char="²"/>
            </a:pPr>
            <a:r>
              <a:rPr lang="en-US" sz="2000" dirty="0" smtClean="0"/>
              <a:t>DSPS </a:t>
            </a:r>
          </a:p>
          <a:p>
            <a:pPr marL="283464" indent="-283464">
              <a:lnSpc>
                <a:spcPct val="120000"/>
              </a:lnSpc>
              <a:spcBef>
                <a:spcPts val="0"/>
              </a:spcBef>
              <a:buFont typeface="Wingdings" charset="2"/>
              <a:buChar char="²"/>
            </a:pPr>
            <a:r>
              <a:rPr lang="en-US" sz="2000" dirty="0" smtClean="0"/>
              <a:t>DIAG</a:t>
            </a:r>
            <a:r>
              <a:rPr lang="en-US" sz="2000" dirty="0"/>
              <a:t>/</a:t>
            </a:r>
            <a:r>
              <a:rPr lang="en-US" sz="2000" dirty="0" smtClean="0"/>
              <a:t>Equity</a:t>
            </a:r>
          </a:p>
          <a:p>
            <a:pPr marL="283464" indent="-283464">
              <a:lnSpc>
                <a:spcPct val="120000"/>
              </a:lnSpc>
              <a:spcBef>
                <a:spcPts val="0"/>
              </a:spcBef>
              <a:buFont typeface="Wingdings" charset="2"/>
              <a:buChar char="²"/>
            </a:pPr>
            <a:r>
              <a:rPr lang="en-US" sz="2000" dirty="0" smtClean="0"/>
              <a:t> BSI</a:t>
            </a:r>
          </a:p>
          <a:p>
            <a:pPr marL="283464" indent="-283464">
              <a:lnSpc>
                <a:spcPct val="120000"/>
              </a:lnSpc>
              <a:spcBef>
                <a:spcPts val="0"/>
              </a:spcBef>
              <a:buFont typeface="Wingdings" charset="2"/>
              <a:buChar char="²"/>
            </a:pPr>
            <a:r>
              <a:rPr lang="en-US" sz="2000" dirty="0" smtClean="0"/>
              <a:t> Project Change</a:t>
            </a:r>
          </a:p>
          <a:p>
            <a:pPr marL="283464" indent="-283464">
              <a:lnSpc>
                <a:spcPct val="120000"/>
              </a:lnSpc>
              <a:spcBef>
                <a:spcPts val="0"/>
              </a:spcBef>
              <a:buFont typeface="Wingdings" charset="2"/>
              <a:buChar char="²"/>
            </a:pPr>
            <a:r>
              <a:rPr lang="en-US" sz="2000" dirty="0" smtClean="0"/>
              <a:t> </a:t>
            </a:r>
            <a:r>
              <a:rPr lang="en-US" sz="2000" dirty="0"/>
              <a:t>Honors Program, etc</a:t>
            </a:r>
            <a:r>
              <a:rPr lang="en-US" sz="2000" dirty="0" smtClean="0"/>
              <a:t>.</a:t>
            </a:r>
            <a:endParaRPr lang="en-US" sz="2000" dirty="0"/>
          </a:p>
        </p:txBody>
      </p:sp>
      <p:sp>
        <p:nvSpPr>
          <p:cNvPr id="5" name="TextBox 4"/>
          <p:cNvSpPr txBox="1"/>
          <p:nvPr/>
        </p:nvSpPr>
        <p:spPr>
          <a:xfrm>
            <a:off x="3238500" y="1676400"/>
            <a:ext cx="2844800" cy="4153958"/>
          </a:xfrm>
          <a:prstGeom prst="rect">
            <a:avLst/>
          </a:prstGeom>
          <a:noFill/>
          <a:ln>
            <a:noFill/>
          </a:ln>
        </p:spPr>
        <p:txBody>
          <a:bodyPr wrap="square" rtlCol="0">
            <a:spAutoFit/>
          </a:bodyPr>
          <a:lstStyle/>
          <a:p>
            <a:pPr>
              <a:lnSpc>
                <a:spcPct val="110000"/>
              </a:lnSpc>
            </a:pPr>
            <a:r>
              <a:rPr lang="en-US" sz="2200" b="1" dirty="0">
                <a:solidFill>
                  <a:schemeClr val="tx1">
                    <a:lumMod val="90000"/>
                    <a:lumOff val="10000"/>
                  </a:schemeClr>
                </a:solidFill>
              </a:rPr>
              <a:t>Academic and Social Integration of S</a:t>
            </a:r>
            <a:r>
              <a:rPr lang="en-US" sz="2200" b="1" dirty="0" smtClean="0">
                <a:solidFill>
                  <a:schemeClr val="tx1">
                    <a:lumMod val="90000"/>
                    <a:lumOff val="10000"/>
                  </a:schemeClr>
                </a:solidFill>
              </a:rPr>
              <a:t>tudents</a:t>
            </a:r>
            <a:endParaRPr lang="en-US" sz="2200" b="1" dirty="0">
              <a:solidFill>
                <a:schemeClr val="tx1">
                  <a:lumMod val="90000"/>
                  <a:lumOff val="10000"/>
                </a:schemeClr>
              </a:solidFill>
            </a:endParaRPr>
          </a:p>
          <a:p>
            <a:pPr marL="285750" indent="-285750">
              <a:lnSpc>
                <a:spcPct val="120000"/>
              </a:lnSpc>
              <a:buClr>
                <a:schemeClr val="accent1"/>
              </a:buClr>
              <a:buFont typeface="Wingdings" charset="2"/>
              <a:buChar char="²"/>
            </a:pPr>
            <a:r>
              <a:rPr lang="en-US" sz="2000" dirty="0">
                <a:solidFill>
                  <a:schemeClr val="tx1">
                    <a:lumMod val="90000"/>
                    <a:lumOff val="10000"/>
                  </a:schemeClr>
                </a:solidFill>
              </a:rPr>
              <a:t>Learning </a:t>
            </a:r>
            <a:r>
              <a:rPr lang="en-US" sz="2000" dirty="0" smtClean="0">
                <a:solidFill>
                  <a:schemeClr val="tx1">
                    <a:lumMod val="90000"/>
                    <a:lumOff val="10000"/>
                  </a:schemeClr>
                </a:solidFill>
              </a:rPr>
              <a:t>Communities </a:t>
            </a:r>
          </a:p>
          <a:p>
            <a:pPr marL="285750" indent="-285750">
              <a:lnSpc>
                <a:spcPct val="120000"/>
              </a:lnSpc>
              <a:buClr>
                <a:schemeClr val="accent1"/>
              </a:buClr>
              <a:buFont typeface="Wingdings" charset="2"/>
              <a:buChar char="²"/>
            </a:pPr>
            <a:r>
              <a:rPr lang="en-US" sz="2000" dirty="0" smtClean="0">
                <a:solidFill>
                  <a:schemeClr val="tx1">
                    <a:lumMod val="90000"/>
                    <a:lumOff val="10000"/>
                  </a:schemeClr>
                </a:solidFill>
              </a:rPr>
              <a:t>Field Trips </a:t>
            </a:r>
          </a:p>
          <a:p>
            <a:pPr marL="285750" indent="-285750">
              <a:lnSpc>
                <a:spcPct val="120000"/>
              </a:lnSpc>
              <a:buClr>
                <a:schemeClr val="accent1"/>
              </a:buClr>
              <a:buFont typeface="Wingdings" charset="2"/>
              <a:buChar char="²"/>
            </a:pPr>
            <a:r>
              <a:rPr lang="en-US" sz="2000" dirty="0">
                <a:solidFill>
                  <a:srgbClr val="174576"/>
                </a:solidFill>
              </a:rPr>
              <a:t>The </a:t>
            </a:r>
            <a:r>
              <a:rPr lang="en-US" sz="2000" dirty="0" smtClean="0">
                <a:solidFill>
                  <a:srgbClr val="174576"/>
                </a:solidFill>
              </a:rPr>
              <a:t>Village</a:t>
            </a:r>
            <a:endParaRPr lang="en-US" sz="2000" dirty="0" smtClean="0">
              <a:solidFill>
                <a:schemeClr val="tx1">
                  <a:lumMod val="90000"/>
                  <a:lumOff val="10000"/>
                </a:schemeClr>
              </a:solidFill>
            </a:endParaRPr>
          </a:p>
          <a:p>
            <a:pPr marL="285750" indent="-285750">
              <a:lnSpc>
                <a:spcPct val="120000"/>
              </a:lnSpc>
              <a:buClr>
                <a:schemeClr val="accent1"/>
              </a:buClr>
              <a:buFont typeface="Wingdings" charset="2"/>
              <a:buChar char="²"/>
            </a:pPr>
            <a:r>
              <a:rPr lang="en-US" sz="2000" dirty="0" smtClean="0">
                <a:solidFill>
                  <a:schemeClr val="tx1">
                    <a:lumMod val="90000"/>
                    <a:lumOff val="10000"/>
                  </a:schemeClr>
                </a:solidFill>
              </a:rPr>
              <a:t>DIAG</a:t>
            </a:r>
            <a:r>
              <a:rPr lang="en-US" sz="2000" dirty="0">
                <a:solidFill>
                  <a:schemeClr val="tx1">
                    <a:lumMod val="90000"/>
                    <a:lumOff val="10000"/>
                  </a:schemeClr>
                </a:solidFill>
              </a:rPr>
              <a:t>/</a:t>
            </a:r>
            <a:r>
              <a:rPr lang="en-US" sz="2000" dirty="0" smtClean="0">
                <a:solidFill>
                  <a:schemeClr val="tx1">
                    <a:lumMod val="90000"/>
                    <a:lumOff val="10000"/>
                  </a:schemeClr>
                </a:solidFill>
              </a:rPr>
              <a:t>Equity</a:t>
            </a:r>
          </a:p>
          <a:p>
            <a:pPr marL="285750" indent="-285750">
              <a:lnSpc>
                <a:spcPct val="120000"/>
              </a:lnSpc>
              <a:buClr>
                <a:schemeClr val="accent1"/>
              </a:buClr>
              <a:buFont typeface="Wingdings" charset="2"/>
              <a:buChar char="²"/>
            </a:pPr>
            <a:r>
              <a:rPr lang="en-US" sz="2000" dirty="0" smtClean="0">
                <a:solidFill>
                  <a:schemeClr val="tx1">
                    <a:lumMod val="90000"/>
                    <a:lumOff val="10000"/>
                  </a:schemeClr>
                </a:solidFill>
              </a:rPr>
              <a:t>Guest Speakers </a:t>
            </a:r>
          </a:p>
          <a:p>
            <a:pPr marL="285750" indent="-285750">
              <a:lnSpc>
                <a:spcPct val="120000"/>
              </a:lnSpc>
              <a:buClr>
                <a:schemeClr val="accent1"/>
              </a:buClr>
              <a:buFont typeface="Wingdings" charset="2"/>
              <a:buChar char="²"/>
            </a:pPr>
            <a:r>
              <a:rPr lang="en-US" sz="2000" dirty="0" smtClean="0">
                <a:solidFill>
                  <a:schemeClr val="tx1">
                    <a:lumMod val="90000"/>
                    <a:lumOff val="10000"/>
                  </a:schemeClr>
                </a:solidFill>
              </a:rPr>
              <a:t>Cultural Events </a:t>
            </a:r>
          </a:p>
          <a:p>
            <a:pPr marL="285750" indent="-285750">
              <a:lnSpc>
                <a:spcPct val="120000"/>
              </a:lnSpc>
              <a:buClr>
                <a:schemeClr val="accent1"/>
              </a:buClr>
              <a:buFont typeface="Wingdings" charset="2"/>
              <a:buChar char="²"/>
            </a:pPr>
            <a:r>
              <a:rPr lang="en-US" sz="2000" dirty="0" smtClean="0">
                <a:solidFill>
                  <a:schemeClr val="tx1">
                    <a:lumMod val="90000"/>
                    <a:lumOff val="10000"/>
                  </a:schemeClr>
                </a:solidFill>
              </a:rPr>
              <a:t>Student Government </a:t>
            </a:r>
          </a:p>
          <a:p>
            <a:pPr marL="285750" indent="-285750">
              <a:lnSpc>
                <a:spcPct val="120000"/>
              </a:lnSpc>
              <a:buClr>
                <a:schemeClr val="accent1"/>
              </a:buClr>
              <a:buFont typeface="Wingdings" charset="2"/>
              <a:buChar char="²"/>
            </a:pPr>
            <a:r>
              <a:rPr lang="en-US" sz="2000" dirty="0" smtClean="0">
                <a:solidFill>
                  <a:schemeClr val="tx1">
                    <a:lumMod val="90000"/>
                    <a:lumOff val="10000"/>
                  </a:schemeClr>
                </a:solidFill>
              </a:rPr>
              <a:t>Clubs</a:t>
            </a:r>
            <a:r>
              <a:rPr lang="en-US" sz="2000" dirty="0">
                <a:solidFill>
                  <a:schemeClr val="tx1">
                    <a:lumMod val="90000"/>
                    <a:lumOff val="10000"/>
                  </a:schemeClr>
                </a:solidFill>
              </a:rPr>
              <a:t>, etc.</a:t>
            </a:r>
          </a:p>
        </p:txBody>
      </p:sp>
      <p:sp>
        <p:nvSpPr>
          <p:cNvPr id="6" name="TextBox 5"/>
          <p:cNvSpPr txBox="1"/>
          <p:nvPr/>
        </p:nvSpPr>
        <p:spPr>
          <a:xfrm>
            <a:off x="6172200" y="1648752"/>
            <a:ext cx="2730501" cy="5324535"/>
          </a:xfrm>
          <a:prstGeom prst="rect">
            <a:avLst/>
          </a:prstGeom>
          <a:noFill/>
        </p:spPr>
        <p:txBody>
          <a:bodyPr wrap="square" rtlCol="0">
            <a:spAutoFit/>
          </a:bodyPr>
          <a:lstStyle/>
          <a:p>
            <a:r>
              <a:rPr lang="en-US" sz="2200" b="1" dirty="0">
                <a:solidFill>
                  <a:srgbClr val="174576"/>
                </a:solidFill>
              </a:rPr>
              <a:t>Support Services</a:t>
            </a:r>
          </a:p>
          <a:p>
            <a:pPr marL="285750" indent="-285750">
              <a:buClr>
                <a:schemeClr val="accent1"/>
              </a:buClr>
              <a:buFont typeface="Wingdings" charset="2"/>
              <a:buChar char="²"/>
            </a:pPr>
            <a:r>
              <a:rPr lang="en-US" sz="2000" dirty="0" smtClean="0">
                <a:solidFill>
                  <a:srgbClr val="174576"/>
                </a:solidFill>
              </a:rPr>
              <a:t>Counseling </a:t>
            </a:r>
          </a:p>
          <a:p>
            <a:pPr marL="285750" indent="-285750">
              <a:buClr>
                <a:schemeClr val="accent1"/>
              </a:buClr>
              <a:buFont typeface="Wingdings" charset="2"/>
              <a:buChar char="²"/>
            </a:pPr>
            <a:r>
              <a:rPr lang="en-US" sz="2000" dirty="0" smtClean="0">
                <a:solidFill>
                  <a:srgbClr val="174576"/>
                </a:solidFill>
              </a:rPr>
              <a:t>Learning Center </a:t>
            </a:r>
          </a:p>
          <a:p>
            <a:pPr marL="285750" indent="-285750">
              <a:buClr>
                <a:schemeClr val="accent1"/>
              </a:buClr>
              <a:buFont typeface="Wingdings" charset="2"/>
              <a:buChar char="²"/>
            </a:pPr>
            <a:r>
              <a:rPr lang="en-US" sz="2000" dirty="0" smtClean="0">
                <a:solidFill>
                  <a:srgbClr val="174576"/>
                </a:solidFill>
              </a:rPr>
              <a:t>Financial Aid </a:t>
            </a:r>
          </a:p>
          <a:p>
            <a:pPr marL="285750" indent="-285750">
              <a:buClr>
                <a:schemeClr val="accent1"/>
              </a:buClr>
              <a:buFont typeface="Wingdings" charset="2"/>
              <a:buChar char="²"/>
            </a:pPr>
            <a:r>
              <a:rPr lang="en-US" sz="2000" dirty="0" smtClean="0">
                <a:solidFill>
                  <a:srgbClr val="174576"/>
                </a:solidFill>
              </a:rPr>
              <a:t>Psychological Services </a:t>
            </a:r>
          </a:p>
          <a:p>
            <a:pPr marL="285750" indent="-285750">
              <a:buClr>
                <a:schemeClr val="accent1"/>
              </a:buClr>
              <a:buFont typeface="Wingdings" charset="2"/>
              <a:buChar char="²"/>
            </a:pPr>
            <a:r>
              <a:rPr lang="en-US" sz="2000" dirty="0" smtClean="0">
                <a:solidFill>
                  <a:srgbClr val="174576"/>
                </a:solidFill>
              </a:rPr>
              <a:t>VROC </a:t>
            </a:r>
          </a:p>
          <a:p>
            <a:pPr marL="285750" indent="-285750">
              <a:buClr>
                <a:schemeClr val="accent1"/>
              </a:buClr>
              <a:buFont typeface="Wingdings" charset="2"/>
              <a:buChar char="²"/>
            </a:pPr>
            <a:r>
              <a:rPr lang="en-US" sz="2000" dirty="0" smtClean="0">
                <a:solidFill>
                  <a:srgbClr val="174576"/>
                </a:solidFill>
              </a:rPr>
              <a:t>International </a:t>
            </a:r>
            <a:r>
              <a:rPr lang="en-US" sz="2000" dirty="0">
                <a:solidFill>
                  <a:srgbClr val="174576"/>
                </a:solidFill>
              </a:rPr>
              <a:t>Student </a:t>
            </a:r>
            <a:r>
              <a:rPr lang="en-US" sz="2000" dirty="0" smtClean="0">
                <a:solidFill>
                  <a:srgbClr val="174576"/>
                </a:solidFill>
              </a:rPr>
              <a:t>Center</a:t>
            </a:r>
          </a:p>
          <a:p>
            <a:pPr marL="285750" indent="-285750">
              <a:buClr>
                <a:schemeClr val="accent1"/>
              </a:buClr>
              <a:buFont typeface="Wingdings" charset="2"/>
              <a:buChar char="²"/>
            </a:pPr>
            <a:r>
              <a:rPr lang="en-US" sz="2000" dirty="0" smtClean="0">
                <a:solidFill>
                  <a:srgbClr val="174576"/>
                </a:solidFill>
              </a:rPr>
              <a:t> </a:t>
            </a:r>
            <a:r>
              <a:rPr lang="en-US" sz="2000" dirty="0">
                <a:solidFill>
                  <a:srgbClr val="174576"/>
                </a:solidFill>
              </a:rPr>
              <a:t>Learning Support </a:t>
            </a:r>
            <a:r>
              <a:rPr lang="en-US" sz="2000" dirty="0" smtClean="0">
                <a:solidFill>
                  <a:srgbClr val="174576"/>
                </a:solidFill>
              </a:rPr>
              <a:t>Center </a:t>
            </a:r>
          </a:p>
          <a:p>
            <a:pPr marL="285750" indent="-285750">
              <a:buClr>
                <a:schemeClr val="accent1"/>
              </a:buClr>
              <a:buFont typeface="Wingdings" charset="2"/>
              <a:buChar char="²"/>
            </a:pPr>
            <a:r>
              <a:rPr lang="en-US" sz="2000" dirty="0" smtClean="0">
                <a:solidFill>
                  <a:srgbClr val="174576"/>
                </a:solidFill>
              </a:rPr>
              <a:t>Transfer Center </a:t>
            </a:r>
          </a:p>
          <a:p>
            <a:pPr marL="285750" indent="-285750">
              <a:buClr>
                <a:schemeClr val="accent1"/>
              </a:buClr>
              <a:buFont typeface="Wingdings" charset="2"/>
              <a:buChar char="²"/>
            </a:pPr>
            <a:r>
              <a:rPr lang="en-US" sz="2000" dirty="0" smtClean="0">
                <a:solidFill>
                  <a:srgbClr val="174576"/>
                </a:solidFill>
              </a:rPr>
              <a:t>EOPS </a:t>
            </a:r>
          </a:p>
          <a:p>
            <a:pPr marL="285750" indent="-285750">
              <a:buClr>
                <a:schemeClr val="accent1"/>
              </a:buClr>
              <a:buFont typeface="Wingdings" charset="2"/>
              <a:buChar char="²"/>
            </a:pPr>
            <a:r>
              <a:rPr lang="en-US" sz="2000" dirty="0" smtClean="0">
                <a:solidFill>
                  <a:srgbClr val="174576"/>
                </a:solidFill>
              </a:rPr>
              <a:t>Multicultural Center </a:t>
            </a:r>
          </a:p>
          <a:p>
            <a:pPr marL="285750" indent="-285750">
              <a:buClr>
                <a:schemeClr val="accent1"/>
              </a:buClr>
              <a:buFont typeface="Wingdings" charset="2"/>
              <a:buChar char="²"/>
            </a:pPr>
            <a:r>
              <a:rPr lang="en-US" sz="2000" dirty="0" smtClean="0">
                <a:solidFill>
                  <a:srgbClr val="174576"/>
                </a:solidFill>
              </a:rPr>
              <a:t>Health Services </a:t>
            </a:r>
          </a:p>
          <a:p>
            <a:pPr marL="285750" indent="-285750">
              <a:buClr>
                <a:schemeClr val="accent1"/>
              </a:buClr>
              <a:buFont typeface="Wingdings" charset="2"/>
              <a:buChar char="²"/>
            </a:pPr>
            <a:r>
              <a:rPr lang="en-US" sz="2000" dirty="0" smtClean="0">
                <a:solidFill>
                  <a:srgbClr val="174576"/>
                </a:solidFill>
              </a:rPr>
              <a:t>Food </a:t>
            </a:r>
            <a:r>
              <a:rPr lang="en-US" sz="2000" dirty="0">
                <a:solidFill>
                  <a:srgbClr val="174576"/>
                </a:solidFill>
              </a:rPr>
              <a:t>Pantry</a:t>
            </a:r>
          </a:p>
          <a:p>
            <a:endParaRPr lang="en-US" dirty="0"/>
          </a:p>
        </p:txBody>
      </p:sp>
      <p:cxnSp>
        <p:nvCxnSpPr>
          <p:cNvPr id="8" name="Straight Connector 7"/>
          <p:cNvCxnSpPr/>
          <p:nvPr/>
        </p:nvCxnSpPr>
        <p:spPr>
          <a:xfrm>
            <a:off x="3162300" y="1765300"/>
            <a:ext cx="0" cy="4681402"/>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096000" y="1765300"/>
            <a:ext cx="0" cy="4681402"/>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7689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Equity Learning </a:t>
            </a:r>
            <a:r>
              <a:rPr lang="en-US" dirty="0"/>
              <a:t>Communities</a:t>
            </a:r>
          </a:p>
        </p:txBody>
      </p:sp>
      <p:sp>
        <p:nvSpPr>
          <p:cNvPr id="3" name="Content Placeholder 2"/>
          <p:cNvSpPr>
            <a:spLocks noGrp="1"/>
          </p:cNvSpPr>
          <p:nvPr>
            <p:ph idx="1"/>
          </p:nvPr>
        </p:nvSpPr>
        <p:spPr/>
        <p:txBody>
          <a:bodyPr>
            <a:normAutofit/>
          </a:bodyPr>
          <a:lstStyle/>
          <a:p>
            <a:pPr>
              <a:buSzPct val="80000"/>
              <a:buFont typeface="Wingdings" charset="2"/>
              <a:buChar char=""/>
            </a:pPr>
            <a:r>
              <a:rPr lang="en-US" dirty="0"/>
              <a:t>Puente – Focuses on the Latino </a:t>
            </a:r>
            <a:r>
              <a:rPr lang="en-US" dirty="0" smtClean="0"/>
              <a:t>experience</a:t>
            </a:r>
            <a:endParaRPr lang="en-US" dirty="0"/>
          </a:p>
          <a:p>
            <a:pPr>
              <a:buSzPct val="80000"/>
              <a:buFont typeface="Wingdings" charset="2"/>
              <a:buChar char=""/>
            </a:pPr>
            <a:r>
              <a:rPr lang="en-US" dirty="0"/>
              <a:t>Umoja – Focuses on the African American </a:t>
            </a:r>
            <a:r>
              <a:rPr lang="en-US" dirty="0" smtClean="0"/>
              <a:t>Experience</a:t>
            </a:r>
            <a:endParaRPr lang="en-US" dirty="0"/>
          </a:p>
          <a:p>
            <a:pPr>
              <a:buSzPct val="80000"/>
              <a:buFont typeface="Wingdings" charset="2"/>
              <a:buChar char=""/>
            </a:pPr>
            <a:r>
              <a:rPr lang="en-US" dirty="0"/>
              <a:t>Mana – Focuses on the Pacific Islander </a:t>
            </a:r>
            <a:r>
              <a:rPr lang="en-US" dirty="0" smtClean="0"/>
              <a:t>Experience</a:t>
            </a:r>
            <a:endParaRPr lang="en-US" dirty="0"/>
          </a:p>
          <a:p>
            <a:pPr>
              <a:buSzPct val="80000"/>
              <a:buFont typeface="Wingdings" charset="2"/>
              <a:buChar char=""/>
            </a:pPr>
            <a:r>
              <a:rPr lang="en-US" dirty="0"/>
              <a:t>Writing in The End Zone – Focuses on Student </a:t>
            </a:r>
            <a:r>
              <a:rPr lang="en-US" dirty="0" smtClean="0"/>
              <a:t>Athletes</a:t>
            </a:r>
          </a:p>
          <a:p>
            <a:pPr>
              <a:buSzPct val="80000"/>
              <a:buFont typeface="Wingdings" charset="2"/>
              <a:buChar char=""/>
            </a:pPr>
            <a:r>
              <a:rPr lang="en-US" dirty="0" smtClean="0"/>
              <a:t>Project Change – Focuses on Incarcerated Youth</a:t>
            </a:r>
          </a:p>
          <a:p>
            <a:pPr>
              <a:buSzPct val="80000"/>
              <a:buFont typeface="Wingdings" charset="2"/>
              <a:buChar char=""/>
            </a:pPr>
            <a:r>
              <a:rPr lang="en-US" dirty="0" smtClean="0"/>
              <a:t>Students for Success – Focuses on ENGL 838/848 students</a:t>
            </a:r>
          </a:p>
          <a:p>
            <a:pPr>
              <a:buSzPct val="80000"/>
              <a:buFont typeface="Wingdings" charset="2"/>
              <a:buChar char=""/>
            </a:pPr>
            <a:r>
              <a:rPr lang="en-US" dirty="0" smtClean="0"/>
              <a:t>Honors Project</a:t>
            </a:r>
            <a:endParaRPr lang="en-US" dirty="0"/>
          </a:p>
          <a:p>
            <a:endParaRPr lang="en-US" dirty="0"/>
          </a:p>
        </p:txBody>
      </p:sp>
    </p:spTree>
    <p:extLst>
      <p:ext uri="{BB962C8B-B14F-4D97-AF65-F5344CB8AC3E}">
        <p14:creationId xmlns:p14="http://schemas.microsoft.com/office/powerpoint/2010/main" val="30038007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3423</TotalTime>
  <Words>1480</Words>
  <Application>Microsoft Office PowerPoint</Application>
  <PresentationFormat>On-screen Show (4:3)</PresentationFormat>
  <Paragraphs>162</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Cambria</vt:lpstr>
      <vt:lpstr>Corbel</vt:lpstr>
      <vt:lpstr>Wingdings</vt:lpstr>
      <vt:lpstr>Wingdings 2</vt:lpstr>
      <vt:lpstr>Pixel</vt:lpstr>
      <vt:lpstr>      </vt:lpstr>
      <vt:lpstr>PowerPoint Presentation</vt:lpstr>
      <vt:lpstr>PowerPoint Presentation</vt:lpstr>
      <vt:lpstr>Commitment to Equity</vt:lpstr>
      <vt:lpstr>PowerPoint Presentation</vt:lpstr>
      <vt:lpstr>Student Equity Plan:  CSM Target Populations</vt:lpstr>
      <vt:lpstr>Where do the inequities emerge on the path to completion?</vt:lpstr>
      <vt:lpstr>Coordination: CSM Instruction and Student (Support) Services</vt:lpstr>
      <vt:lpstr>Student Equity Learning Communities</vt:lpstr>
      <vt:lpstr>PowerPoint Presentation</vt:lpstr>
      <vt:lpstr>CSM’s Equity Plan Focus</vt:lpstr>
      <vt:lpstr>Acknowledgments</vt:lpstr>
      <vt:lpstr>Acknowledgments</vt:lpstr>
    </vt:vector>
  </TitlesOfParts>
  <Company>SMCCCD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Theresa Martin</dc:creator>
  <cp:lastModifiedBy>Hughes, Jennifer</cp:lastModifiedBy>
  <cp:revision>63</cp:revision>
  <dcterms:created xsi:type="dcterms:W3CDTF">2015-10-20T18:35:52Z</dcterms:created>
  <dcterms:modified xsi:type="dcterms:W3CDTF">2015-12-03T00:07:59Z</dcterms:modified>
</cp:coreProperties>
</file>