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60" r:id="rId3"/>
    <p:sldId id="271" r:id="rId4"/>
    <p:sldId id="257" r:id="rId5"/>
    <p:sldId id="258" r:id="rId6"/>
    <p:sldId id="259" r:id="rId7"/>
    <p:sldId id="262" r:id="rId8"/>
    <p:sldId id="261" r:id="rId9"/>
    <p:sldId id="263" r:id="rId10"/>
    <p:sldId id="264" r:id="rId11"/>
    <p:sldId id="265" r:id="rId12"/>
    <p:sldId id="272" r:id="rId13"/>
    <p:sldId id="266" r:id="rId14"/>
    <p:sldId id="267" r:id="rId15"/>
    <p:sldId id="268" r:id="rId16"/>
    <p:sldId id="26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4/10/2015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2000"/>
            <a:ext cx="7411855" cy="1066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CSM Umoja </a:t>
            </a:r>
            <a:r>
              <a:rPr lang="en-US" dirty="0" smtClean="0"/>
              <a:t>Community</a:t>
            </a:r>
          </a:p>
          <a:p>
            <a:pPr algn="ctr"/>
            <a:r>
              <a:rPr lang="en-US" dirty="0" smtClean="0"/>
              <a:t>Academic Support and Learning Technologies Division </a:t>
            </a:r>
          </a:p>
          <a:p>
            <a:pPr algn="ctr"/>
            <a:r>
              <a:rPr lang="en-US" dirty="0" smtClean="0"/>
              <a:t>IPC Spring Update</a:t>
            </a:r>
          </a:p>
          <a:p>
            <a:pPr algn="ctr"/>
            <a:r>
              <a:rPr lang="en-US" dirty="0" smtClean="0"/>
              <a:t>April 3, 2015</a:t>
            </a:r>
          </a:p>
        </p:txBody>
      </p:sp>
      <p:pic>
        <p:nvPicPr>
          <p:cNvPr id="4" name="Picture 3" descr="Umoj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15" y="1169100"/>
            <a:ext cx="6569757" cy="218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6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College-wide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Withdrawal</a:t>
            </a:r>
          </a:p>
          <a:p>
            <a:pPr lvl="1"/>
            <a:r>
              <a:rPr lang="en-US" dirty="0" smtClean="0"/>
              <a:t>Total: 16%</a:t>
            </a:r>
          </a:p>
          <a:p>
            <a:pPr lvl="1"/>
            <a:r>
              <a:rPr lang="en-US" dirty="0" smtClean="0"/>
              <a:t>African Americans: 19%</a:t>
            </a:r>
          </a:p>
          <a:p>
            <a:pPr lvl="1"/>
            <a:r>
              <a:rPr lang="en-US" dirty="0" smtClean="0"/>
              <a:t>Pacific Islanders: 20%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CSM Umoja Community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Withdrawal</a:t>
            </a:r>
          </a:p>
          <a:p>
            <a:pPr lvl="1"/>
            <a:r>
              <a:rPr lang="en-US" dirty="0"/>
              <a:t>Total: </a:t>
            </a:r>
            <a:r>
              <a:rPr lang="en-US" dirty="0" smtClean="0"/>
              <a:t>31%</a:t>
            </a:r>
            <a:endParaRPr lang="en-US" dirty="0"/>
          </a:p>
          <a:p>
            <a:pPr lvl="1"/>
            <a:r>
              <a:rPr lang="en-US" dirty="0"/>
              <a:t>African Americans: </a:t>
            </a:r>
            <a:r>
              <a:rPr lang="en-US" dirty="0" smtClean="0"/>
              <a:t>29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Pacific Islanders: </a:t>
            </a:r>
            <a:r>
              <a:rPr lang="en-US" dirty="0" smtClean="0"/>
              <a:t>43%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2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94835"/>
          </a:xfrm>
        </p:spPr>
        <p:txBody>
          <a:bodyPr/>
          <a:lstStyle/>
          <a:p>
            <a:r>
              <a:rPr lang="en-US" dirty="0" smtClean="0"/>
              <a:t>Why did students leave?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142" y="1106019"/>
            <a:ext cx="8111310" cy="5598367"/>
          </a:xfrm>
        </p:spPr>
        <p:txBody>
          <a:bodyPr>
            <a:normAutofit/>
          </a:bodyPr>
          <a:lstStyle/>
          <a:p>
            <a:r>
              <a:rPr lang="en-US" dirty="0" smtClean="0"/>
              <a:t>One African American male was so mentally scarred by his experience in special education that he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even come to class on the first day because he saw the handicap placard on the door. He thought it was a class for disabled students.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One African American female left because her cousin was shot and her uncle was raided by the SWAT team (both happened within weeks).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 Hispanic couple joined Umoja together but broke up about halfway through the semester. Both eventually dropped because of the circumstances surrounding the breakup.</a:t>
            </a:r>
          </a:p>
        </p:txBody>
      </p:sp>
    </p:spTree>
    <p:extLst>
      <p:ext uri="{BB962C8B-B14F-4D97-AF65-F5344CB8AC3E}">
        <p14:creationId xmlns:p14="http://schemas.microsoft.com/office/powerpoint/2010/main" val="741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students leave?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52794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Polynesian male had to withdraw because the only job he could find was on the graveyard shift (his shift ended just hours before class started)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One African American male was homeless for the first two months of class. He was living in a motel room with three other students until they could afford a deposit for an apartment. This particular student was also shot while home in Sacramento. He persisted through the fall semester, passed on an incomplete, and is still attending CSM.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One Polynesian female was pregnant and had to withdraw to prepare for the birth of her child. Similarly, one African American female had a baby at home who often pulled her from her homework and from attending class.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1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 Umoja Three-year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2014-15 AY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Develop an Afro-centric curriculum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Develop mentoring program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Build the Indaba Community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2015-16 AY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Expand recruitment and outreach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Support acceleration efforts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Develop strategies to increase student success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2016-17 AY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Develop Umoja student leadership course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Expand Indaba Community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Develop peer mentoring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04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 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545"/>
            <a:ext cx="7620000" cy="532901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Develop Afro-centric curriculum</a:t>
            </a:r>
          </a:p>
          <a:p>
            <a:r>
              <a:rPr lang="en-US" dirty="0" smtClean="0"/>
              <a:t>At the core of the Umoja Community is a curriculum that reflects the identity of the target population. The curriculum highlights African and African American culture, history, literature, and current events.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Develop mentoring program</a:t>
            </a:r>
          </a:p>
          <a:p>
            <a:r>
              <a:rPr lang="en-US" dirty="0" smtClean="0"/>
              <a:t>The Umoja mentoring program pairs Umoja students with CSM faculty, staff, and administrators and emphasizes the shared journey of both the mentor and the mentee.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Build the Indaba Community</a:t>
            </a:r>
          </a:p>
          <a:p>
            <a:r>
              <a:rPr lang="en-US" dirty="0" smtClean="0"/>
              <a:t>Indaba, a Zulu term for a “tribal gathering” to discuss issues important to the community, is a unique professional development program that seeks to identify the most culturally sensitive faculty, staff, and administrators and to facilitate a “deep discussion” about the obstacles students of color face at CSM.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35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058"/>
            <a:ext cx="7620000" cy="676482"/>
          </a:xfrm>
        </p:spPr>
        <p:txBody>
          <a:bodyPr/>
          <a:lstStyle/>
          <a:p>
            <a:r>
              <a:rPr lang="en-US" dirty="0" smtClean="0"/>
              <a:t>2015-16 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87" y="911179"/>
            <a:ext cx="8034433" cy="5826021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Expand recruitment and outreach</a:t>
            </a:r>
          </a:p>
          <a:p>
            <a:r>
              <a:rPr lang="en-US" dirty="0" smtClean="0"/>
              <a:t>We want to connect with the local high school BSU’s to create a pathway between local schools and the CSM Umoja Community. This goal also includes substantial in-reach and coordination with learning communities like Project Change and Pathway to College.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Support </a:t>
            </a:r>
            <a:r>
              <a:rPr lang="en-US" dirty="0"/>
              <a:t>acceleration efforts</a:t>
            </a:r>
          </a:p>
          <a:p>
            <a:r>
              <a:rPr lang="en-US" dirty="0" smtClean="0"/>
              <a:t>As a means to increase access to the Umoja Community, we are interested in supporting and piloting an English acceleration model in coordination with BSI and the California Acceleration Project team.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Develop </a:t>
            </a:r>
            <a:r>
              <a:rPr lang="en-US" dirty="0"/>
              <a:t>strategies to increase student success</a:t>
            </a:r>
          </a:p>
          <a:p>
            <a:r>
              <a:rPr lang="en-US" dirty="0" smtClean="0"/>
              <a:t>We want to “fine tune” the Umoja curriculum and Indaba professional development program using current research and strategies on working with African American students (and other at-risk students). These strategies will also include “student success teams” that promote regular student contact with the Umoja counselor, peer tutors, instructors, and mentor.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18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670"/>
            <a:ext cx="7620000" cy="828344"/>
          </a:xfrm>
        </p:spPr>
        <p:txBody>
          <a:bodyPr/>
          <a:lstStyle/>
          <a:p>
            <a:r>
              <a:rPr lang="en-US" dirty="0" smtClean="0"/>
              <a:t>2016-17 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4014"/>
            <a:ext cx="7620000" cy="540678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Develop Umoja student leadership course</a:t>
            </a:r>
          </a:p>
          <a:p>
            <a:r>
              <a:rPr lang="en-US" dirty="0" smtClean="0"/>
              <a:t>As a sort of “capstone” to the Umoja program, the student leadership course will offer students an opportunity to use the knowledge and skills they have learned in the broader community.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Expand </a:t>
            </a:r>
            <a:r>
              <a:rPr lang="en-US" dirty="0"/>
              <a:t>Indaba Community</a:t>
            </a:r>
          </a:p>
          <a:p>
            <a:r>
              <a:rPr lang="en-US" dirty="0" smtClean="0"/>
              <a:t>As the Indaba grows, it will evolve into a network of culturally relevant faculty that will create a loosely organized first year experience for incoming Umoja students.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Develop </a:t>
            </a:r>
            <a:r>
              <a:rPr lang="en-US" dirty="0"/>
              <a:t>peer mentoring program</a:t>
            </a:r>
          </a:p>
          <a:p>
            <a:r>
              <a:rPr lang="en-US" dirty="0" smtClean="0"/>
              <a:t>In addition to the current mentoring program, we would like to add a peer mentoring component as part of the “student success teams” in an effort to increase student success, persistence, and retention.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8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Curriculum/Program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2014-15 AY: Linked English and Ethnic Studies (cohort model)</a:t>
            </a:r>
          </a:p>
          <a:p>
            <a:pPr lvl="1"/>
            <a:r>
              <a:rPr lang="en-US" dirty="0" smtClean="0"/>
              <a:t>Fall: English 838/Ethnic Studies 105</a:t>
            </a:r>
          </a:p>
          <a:p>
            <a:pPr lvl="1"/>
            <a:r>
              <a:rPr lang="en-US" dirty="0" smtClean="0"/>
              <a:t>Spring: English 105/ Ethnic Studies 288</a:t>
            </a:r>
          </a:p>
          <a:p>
            <a:r>
              <a:rPr lang="en-US" dirty="0" smtClean="0"/>
              <a:t>Afro-centric curriculum – African and African American history, culture, art, literature, and current events</a:t>
            </a:r>
          </a:p>
        </p:txBody>
      </p:sp>
      <p:pic>
        <p:nvPicPr>
          <p:cNvPr id="8" name="Content Placeholder 7" descr="IMG_0741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9" r="8608"/>
          <a:stretch/>
        </p:blipFill>
        <p:spPr/>
      </p:pic>
    </p:spTree>
    <p:extLst>
      <p:ext uri="{BB962C8B-B14F-4D97-AF65-F5344CB8AC3E}">
        <p14:creationId xmlns:p14="http://schemas.microsoft.com/office/powerpoint/2010/main" val="53802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the 2015-16 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Ethnic Studies 105 – all students will enroll in this class with Gaines</a:t>
            </a:r>
          </a:p>
          <a:p>
            <a:r>
              <a:rPr lang="en-US" dirty="0" smtClean="0"/>
              <a:t>Choice of Umoja designated English (828, 838, or 105) with Wallace</a:t>
            </a:r>
          </a:p>
          <a:p>
            <a:r>
              <a:rPr lang="en-US" dirty="0" smtClean="0"/>
              <a:t>CRER 120 with Diaz (not required but highly recommended)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Ethnic Studies 288 – all students will enroll in this class with Gaines</a:t>
            </a:r>
          </a:p>
          <a:p>
            <a:r>
              <a:rPr lang="en-US" dirty="0" smtClean="0"/>
              <a:t>Choice of Umoja designated English (838, 105, or 110) with Wallace</a:t>
            </a:r>
          </a:p>
          <a:p>
            <a:r>
              <a:rPr lang="en-US" dirty="0" smtClean="0"/>
              <a:t>No CRER class but we are interested in creating an IDST leadership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2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Emphasis on the “shared journey”</a:t>
            </a:r>
          </a:p>
          <a:p>
            <a:r>
              <a:rPr lang="en-US" dirty="0" smtClean="0"/>
              <a:t>Mentor is an academic and perhaps even professional resource for mentee</a:t>
            </a:r>
          </a:p>
          <a:p>
            <a:r>
              <a:rPr lang="en-US" dirty="0" smtClean="0"/>
              <a:t>But mentee can also play a vital role in the mentor’s personal and professional growth</a:t>
            </a:r>
          </a:p>
          <a:p>
            <a:r>
              <a:rPr lang="en-US" dirty="0" smtClean="0"/>
              <a:t>All Umoja students have been assigned a mentor based on the selection process (speed dating!)</a:t>
            </a:r>
            <a:endParaRPr lang="en-US" dirty="0"/>
          </a:p>
        </p:txBody>
      </p:sp>
      <p:pic>
        <p:nvPicPr>
          <p:cNvPr id="5" name="Content Placeholder 4" descr="IMG_0746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4" r="17434"/>
          <a:stretch/>
        </p:blipFill>
        <p:spPr/>
      </p:pic>
    </p:spTree>
    <p:extLst>
      <p:ext uri="{BB962C8B-B14F-4D97-AF65-F5344CB8AC3E}">
        <p14:creationId xmlns:p14="http://schemas.microsoft.com/office/powerpoint/2010/main" val="216640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Indaba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Indaba </a:t>
            </a:r>
            <a:r>
              <a:rPr lang="en-US" dirty="0" smtClean="0"/>
              <a:t>is a Zulu term for “a tribal gathering, consultation, or council meeting” marked by “deep discussions</a:t>
            </a:r>
            <a:r>
              <a:rPr lang="en-US" smtClean="0"/>
              <a:t>” of matters </a:t>
            </a:r>
            <a:r>
              <a:rPr lang="en-US" dirty="0" smtClean="0"/>
              <a:t>important to the community. </a:t>
            </a:r>
            <a:endParaRPr lang="en-US" i="1" dirty="0" smtClean="0"/>
          </a:p>
          <a:p>
            <a:r>
              <a:rPr lang="en-US" dirty="0" smtClean="0"/>
              <a:t>Unique professional development community that strives to increase faculty’s, staff’s, and administrators’ awareness of the needs of African American students and other students of color. </a:t>
            </a:r>
          </a:p>
          <a:p>
            <a:r>
              <a:rPr lang="en-US" dirty="0" smtClean="0"/>
              <a:t>The Indaba meets approximately 2-3 times a semester.</a:t>
            </a:r>
          </a:p>
          <a:p>
            <a:r>
              <a:rPr lang="en-US" dirty="0" smtClean="0"/>
              <a:t>This spring, the Indaba community has read and discussed Dr. Joy </a:t>
            </a:r>
            <a:r>
              <a:rPr lang="en-US" dirty="0" err="1" smtClean="0"/>
              <a:t>DeGruy’s</a:t>
            </a:r>
            <a:r>
              <a:rPr lang="en-US" dirty="0" smtClean="0"/>
              <a:t> book </a:t>
            </a:r>
            <a:r>
              <a:rPr lang="en-US" i="1" dirty="0" smtClean="0"/>
              <a:t>Post-traumatic Slave Syndrome.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2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Umoja Club</a:t>
            </a:r>
            <a:endParaRPr lang="en-US" dirty="0"/>
          </a:p>
        </p:txBody>
      </p:sp>
      <p:pic>
        <p:nvPicPr>
          <p:cNvPr id="5" name="Content Placeholder 4" descr="IMG_0739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1" r="13797"/>
          <a:stretch/>
        </p:blipFill>
        <p:spPr/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Student-centered, student-led</a:t>
            </a:r>
          </a:p>
          <a:p>
            <a:r>
              <a:rPr lang="en-US" dirty="0" smtClean="0"/>
              <a:t>Club is intricately linked to the cohort . . . Club members are a part of the Umoja family</a:t>
            </a:r>
          </a:p>
          <a:p>
            <a:r>
              <a:rPr lang="en-US" dirty="0" smtClean="0"/>
              <a:t>Weekly meetings held in the Village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1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956" y="165402"/>
            <a:ext cx="7620000" cy="681181"/>
          </a:xfrm>
        </p:spPr>
        <p:txBody>
          <a:bodyPr/>
          <a:lstStyle/>
          <a:p>
            <a:r>
              <a:rPr lang="en-US" dirty="0" smtClean="0"/>
              <a:t>Events and Field Trips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93466" y="1515765"/>
            <a:ext cx="3239106" cy="49701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Opening Ceremony</a:t>
            </a:r>
          </a:p>
          <a:p>
            <a:r>
              <a:rPr lang="en-US" sz="2400" dirty="0" smtClean="0"/>
              <a:t>De Young Museum</a:t>
            </a:r>
          </a:p>
          <a:p>
            <a:r>
              <a:rPr lang="en-US" sz="2400" dirty="0" smtClean="0"/>
              <a:t>Family Tailgate</a:t>
            </a:r>
          </a:p>
          <a:p>
            <a:r>
              <a:rPr lang="en-US" sz="2400" dirty="0" smtClean="0"/>
              <a:t>Umoja Statewide Conference</a:t>
            </a:r>
          </a:p>
          <a:p>
            <a:r>
              <a:rPr lang="en-US" sz="2400" dirty="0" smtClean="0"/>
              <a:t>Umoja Regional Symposium</a:t>
            </a:r>
          </a:p>
          <a:p>
            <a:r>
              <a:rPr lang="en-US" sz="2400" dirty="0" smtClean="0"/>
              <a:t>Dr. Joy </a:t>
            </a:r>
            <a:r>
              <a:rPr lang="en-US" sz="2400" dirty="0" err="1" smtClean="0"/>
              <a:t>DeGruy</a:t>
            </a:r>
            <a:r>
              <a:rPr lang="en-US" sz="2400" dirty="0" smtClean="0"/>
              <a:t> presentation @ Skyline</a:t>
            </a:r>
          </a:p>
          <a:p>
            <a:r>
              <a:rPr lang="en-US" sz="2400" dirty="0" smtClean="0"/>
              <a:t>End-of-the-year celebration</a:t>
            </a:r>
          </a:p>
          <a:p>
            <a:endParaRPr lang="en-US" sz="2400" dirty="0"/>
          </a:p>
        </p:txBody>
      </p:sp>
      <p:pic>
        <p:nvPicPr>
          <p:cNvPr id="6" name="Picture 5" descr="IMG_05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89582" y="4130931"/>
            <a:ext cx="3116649" cy="2337487"/>
          </a:xfrm>
          <a:prstGeom prst="rect">
            <a:avLst/>
          </a:prstGeom>
        </p:spPr>
      </p:pic>
      <p:pic>
        <p:nvPicPr>
          <p:cNvPr id="7" name="Picture 6" descr="IMG_053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1013" y="4130931"/>
            <a:ext cx="3116648" cy="2337486"/>
          </a:xfrm>
          <a:prstGeom prst="rect">
            <a:avLst/>
          </a:prstGeom>
        </p:spPr>
      </p:pic>
      <p:pic>
        <p:nvPicPr>
          <p:cNvPr id="8" name="Picture 7" descr="IMG_052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733" y="1010438"/>
            <a:ext cx="3313505" cy="248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8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 Village</a:t>
            </a:r>
            <a:endParaRPr lang="en-US" sz="2800" dirty="0"/>
          </a:p>
        </p:txBody>
      </p:sp>
      <p:pic>
        <p:nvPicPr>
          <p:cNvPr id="6" name="Picture Placeholder 5" descr="IMG_0666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7" b="6757"/>
          <a:stretch>
            <a:fillRect/>
          </a:stretch>
        </p:blipFill>
        <p:spPr>
          <a:xfrm rot="10800000">
            <a:off x="0" y="0"/>
            <a:ext cx="8458200" cy="54864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Dedicated study/hangout space </a:t>
            </a:r>
            <a:r>
              <a:rPr lang="en-US" b="1" dirty="0" smtClean="0"/>
              <a:t>(opening April 16</a:t>
            </a:r>
            <a:r>
              <a:rPr lang="en-US" b="1" baseline="30000" dirty="0" smtClean="0"/>
              <a:t>th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32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College-wide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Persistence</a:t>
            </a:r>
          </a:p>
          <a:p>
            <a:pPr lvl="1"/>
            <a:r>
              <a:rPr lang="en-US" dirty="0" smtClean="0"/>
              <a:t>Total: 77%</a:t>
            </a:r>
          </a:p>
          <a:p>
            <a:pPr lvl="1"/>
            <a:r>
              <a:rPr lang="en-US" dirty="0" smtClean="0"/>
              <a:t>African Americans: 75%</a:t>
            </a:r>
          </a:p>
          <a:p>
            <a:pPr lvl="1"/>
            <a:r>
              <a:rPr lang="en-US" dirty="0" smtClean="0"/>
              <a:t>Pacific Islanders: 68%</a:t>
            </a:r>
          </a:p>
          <a:p>
            <a:r>
              <a:rPr lang="en-US" dirty="0" smtClean="0"/>
              <a:t>Course Completion</a:t>
            </a:r>
          </a:p>
          <a:p>
            <a:pPr lvl="1"/>
            <a:r>
              <a:rPr lang="en-US" dirty="0" smtClean="0"/>
              <a:t>Total: 70%</a:t>
            </a:r>
          </a:p>
          <a:p>
            <a:pPr lvl="1"/>
            <a:r>
              <a:rPr lang="en-US" dirty="0" smtClean="0"/>
              <a:t>African Americans: 58%</a:t>
            </a:r>
          </a:p>
          <a:p>
            <a:pPr lvl="1"/>
            <a:r>
              <a:rPr lang="en-US" dirty="0" smtClean="0"/>
              <a:t>Pacific Islanders: 57%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CSM Umoja Community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Persistence</a:t>
            </a:r>
          </a:p>
          <a:p>
            <a:pPr lvl="1"/>
            <a:r>
              <a:rPr lang="en-US" dirty="0"/>
              <a:t>Total: </a:t>
            </a:r>
            <a:r>
              <a:rPr lang="en-US" dirty="0" smtClean="0"/>
              <a:t>68%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African Americans: </a:t>
            </a:r>
            <a:r>
              <a:rPr lang="en-US" dirty="0" smtClean="0">
                <a:solidFill>
                  <a:srgbClr val="FF0000"/>
                </a:solidFill>
              </a:rPr>
              <a:t>79%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Pacific Islanders: </a:t>
            </a:r>
            <a:r>
              <a:rPr lang="en-US" dirty="0" smtClean="0"/>
              <a:t>50%</a:t>
            </a:r>
            <a:endParaRPr lang="en-US" dirty="0"/>
          </a:p>
          <a:p>
            <a:r>
              <a:rPr lang="en-US" dirty="0"/>
              <a:t>Course Completion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Total: </a:t>
            </a:r>
            <a:r>
              <a:rPr lang="en-US" dirty="0" smtClean="0">
                <a:solidFill>
                  <a:srgbClr val="FF0000"/>
                </a:solidFill>
              </a:rPr>
              <a:t>69%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African Americans: </a:t>
            </a:r>
            <a:r>
              <a:rPr lang="en-US" dirty="0" smtClean="0">
                <a:solidFill>
                  <a:srgbClr val="FF0000"/>
                </a:solidFill>
              </a:rPr>
              <a:t>71%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Pacific Islanders: 57%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59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153</TotalTime>
  <Words>1151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PowerPoint Presentation</vt:lpstr>
      <vt:lpstr>Curriculum/Program Structure</vt:lpstr>
      <vt:lpstr>New for the 2015-16 AY</vt:lpstr>
      <vt:lpstr>Mentoring Program</vt:lpstr>
      <vt:lpstr>The Indaba Community</vt:lpstr>
      <vt:lpstr>The Umoja Club</vt:lpstr>
      <vt:lpstr>Events and Field Trips</vt:lpstr>
      <vt:lpstr>The  Village</vt:lpstr>
      <vt:lpstr>Preliminary Data</vt:lpstr>
      <vt:lpstr>Preliminary Data</vt:lpstr>
      <vt:lpstr>Why did students leave?</vt:lpstr>
      <vt:lpstr>Why did students leave?</vt:lpstr>
      <vt:lpstr>CSM Umoja Three-year Plan</vt:lpstr>
      <vt:lpstr>2014-15 AY</vt:lpstr>
      <vt:lpstr>2015-16 AY</vt:lpstr>
      <vt:lpstr>2016-17 AY</vt:lpstr>
    </vt:vector>
  </TitlesOfParts>
  <Company>SMCCD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CSM</dc:creator>
  <cp:lastModifiedBy>Hughes, Jennifer</cp:lastModifiedBy>
  <cp:revision>19</cp:revision>
  <dcterms:created xsi:type="dcterms:W3CDTF">2015-03-16T00:02:30Z</dcterms:created>
  <dcterms:modified xsi:type="dcterms:W3CDTF">2015-04-10T18:57:13Z</dcterms:modified>
</cp:coreProperties>
</file>